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0" r:id="rId1"/>
  </p:sldMasterIdLst>
  <p:sldIdLst>
    <p:sldId id="256" r:id="rId2"/>
    <p:sldId id="265" r:id="rId3"/>
    <p:sldId id="257" r:id="rId4"/>
    <p:sldId id="259" r:id="rId5"/>
    <p:sldId id="260" r:id="rId6"/>
    <p:sldId id="261" r:id="rId7"/>
    <p:sldId id="263" r:id="rId8"/>
    <p:sldId id="264" r:id="rId9"/>
    <p:sldId id="267" r:id="rId10"/>
    <p:sldId id="266" r:id="rId11"/>
    <p:sldId id="262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85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315" r:id="rId30"/>
    <p:sldId id="316" r:id="rId31"/>
    <p:sldId id="318" r:id="rId32"/>
    <p:sldId id="320" r:id="rId33"/>
    <p:sldId id="319" r:id="rId34"/>
    <p:sldId id="324" r:id="rId35"/>
    <p:sldId id="325" r:id="rId36"/>
    <p:sldId id="326" r:id="rId37"/>
    <p:sldId id="328" r:id="rId38"/>
    <p:sldId id="323" r:id="rId39"/>
    <p:sldId id="322" r:id="rId40"/>
    <p:sldId id="331" r:id="rId41"/>
    <p:sldId id="330" r:id="rId42"/>
    <p:sldId id="332" r:id="rId43"/>
    <p:sldId id="335" r:id="rId44"/>
    <p:sldId id="329" r:id="rId45"/>
    <p:sldId id="317" r:id="rId46"/>
    <p:sldId id="287" r:id="rId47"/>
    <p:sldId id="289" r:id="rId48"/>
    <p:sldId id="288" r:id="rId49"/>
    <p:sldId id="290" r:id="rId50"/>
    <p:sldId id="291" r:id="rId51"/>
    <p:sldId id="292" r:id="rId52"/>
    <p:sldId id="293" r:id="rId53"/>
    <p:sldId id="295" r:id="rId54"/>
    <p:sldId id="296" r:id="rId55"/>
    <p:sldId id="297" r:id="rId56"/>
    <p:sldId id="298" r:id="rId57"/>
    <p:sldId id="301" r:id="rId58"/>
    <p:sldId id="312" r:id="rId5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7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50.png>
</file>

<file path=ppt/media/image36.png>
</file>

<file path=ppt/media/image360.png>
</file>

<file path=ppt/media/image37.png>
</file>

<file path=ppt/media/image370.png>
</file>

<file path=ppt/media/image38.png>
</file>

<file path=ppt/media/image380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755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731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50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782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604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821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685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827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156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261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10/11/2021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826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519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0.png"/><Relationship Id="rId4" Type="http://schemas.openxmlformats.org/officeDocument/2006/relationships/image" Target="../media/image380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7" y="4389119"/>
            <a:ext cx="8959055" cy="1677383"/>
          </a:xfrm>
        </p:spPr>
        <p:txBody>
          <a:bodyPr>
            <a:normAutofit/>
          </a:bodyPr>
          <a:lstStyle/>
          <a:p>
            <a:r>
              <a:rPr lang="en-US" dirty="0" err="1"/>
              <a:t>Przemysław</a:t>
            </a:r>
            <a:r>
              <a:rPr lang="en-US" dirty="0"/>
              <a:t> </a:t>
            </a:r>
            <a:r>
              <a:rPr lang="en-US" dirty="0" err="1"/>
              <a:t>Sekuła</a:t>
            </a:r>
            <a:endParaRPr lang="en-US" dirty="0"/>
          </a:p>
          <a:p>
            <a:endParaRPr lang="en-US" dirty="0"/>
          </a:p>
          <a:p>
            <a:r>
              <a:rPr lang="en-US" i="1" dirty="0"/>
              <a:t>Based on ‘Machine Learning – Stanford’ by Andrew NG. Couse is available at: https://www.coursera.org/learn/machine-learning</a:t>
            </a:r>
          </a:p>
        </p:txBody>
      </p:sp>
    </p:spTree>
    <p:extLst>
      <p:ext uri="{BB962C8B-B14F-4D97-AF65-F5344CB8AC3E}">
        <p14:creationId xmlns:p14="http://schemas.microsoft.com/office/powerpoint/2010/main" val="2151552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prepare the </a:t>
            </a:r>
            <a:r>
              <a:rPr lang="en-US" dirty="0" err="1"/>
              <a:t>modeL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366683" y="1848169"/>
            <a:ext cx="41393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/>
              <a:t>h</a:t>
            </a:r>
            <a:r>
              <a:rPr lang="en-US" sz="4000" i="1" baseline="-25000" dirty="0">
                <a:sym typeface="Symbol" panose="05050102010706020507" pitchFamily="18" charset="2"/>
              </a:rPr>
              <a:t></a:t>
            </a:r>
            <a:r>
              <a:rPr lang="en-US" sz="4000" i="1" dirty="0">
                <a:sym typeface="Symbol" panose="05050102010706020507" pitchFamily="18" charset="2"/>
              </a:rPr>
              <a:t>(x)= </a:t>
            </a:r>
            <a:r>
              <a:rPr lang="en-US" sz="4000" i="1" baseline="-25000" dirty="0">
                <a:sym typeface="Symbol" panose="05050102010706020507" pitchFamily="18" charset="2"/>
              </a:rPr>
              <a:t>0</a:t>
            </a:r>
            <a:r>
              <a:rPr lang="en-US" sz="4000" i="1" dirty="0">
                <a:sym typeface="Symbol" panose="05050102010706020507" pitchFamily="18" charset="2"/>
              </a:rPr>
              <a:t> + </a:t>
            </a:r>
            <a:r>
              <a:rPr lang="en-US" sz="4000" i="1" baseline="-25000" dirty="0">
                <a:sym typeface="Symbol" panose="05050102010706020507" pitchFamily="18" charset="2"/>
              </a:rPr>
              <a:t>1</a:t>
            </a:r>
            <a:r>
              <a:rPr lang="en-US" sz="4000" i="1" dirty="0">
                <a:sym typeface="Symbol" panose="05050102010706020507" pitchFamily="18" charset="2"/>
              </a:rPr>
              <a:t>x</a:t>
            </a:r>
            <a:r>
              <a:rPr lang="en-US" sz="3200" i="1" dirty="0">
                <a:sym typeface="Symbol" panose="05050102010706020507" pitchFamily="18" charset="2"/>
              </a:rPr>
              <a:t> </a:t>
            </a:r>
            <a:endParaRPr lang="en-US" sz="3200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517" y="2730602"/>
            <a:ext cx="2797663" cy="1828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9659" y="2730602"/>
            <a:ext cx="2797663" cy="1828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8434" y="2730602"/>
            <a:ext cx="2797663" cy="18288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71949" y="4969911"/>
            <a:ext cx="110317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/>
              <a:t>Question: Which line gives us the best model?</a:t>
            </a:r>
          </a:p>
          <a:p>
            <a:r>
              <a:rPr lang="en-US" sz="4000" i="1" dirty="0"/>
              <a:t>How should we select </a:t>
            </a:r>
            <a:r>
              <a:rPr lang="en-US" sz="4000" i="1" dirty="0">
                <a:sym typeface="Symbol" panose="05050102010706020507" pitchFamily="18" charset="2"/>
              </a:rPr>
              <a:t></a:t>
            </a:r>
            <a:r>
              <a:rPr lang="en-US" sz="4000" i="1" baseline="-25000" dirty="0">
                <a:sym typeface="Symbol" panose="05050102010706020507" pitchFamily="18" charset="2"/>
              </a:rPr>
              <a:t>0</a:t>
            </a:r>
            <a:r>
              <a:rPr lang="en-US" sz="4000" i="1" dirty="0">
                <a:sym typeface="Symbol" panose="05050102010706020507" pitchFamily="18" charset="2"/>
              </a:rPr>
              <a:t> </a:t>
            </a:r>
            <a:r>
              <a:rPr lang="en-US" sz="4000" i="1" dirty="0" err="1">
                <a:sym typeface="Symbol" panose="05050102010706020507" pitchFamily="18" charset="2"/>
              </a:rPr>
              <a:t>i</a:t>
            </a:r>
            <a:r>
              <a:rPr lang="en-US" sz="4000" i="1" dirty="0">
                <a:sym typeface="Symbol" panose="05050102010706020507" pitchFamily="18" charset="2"/>
              </a:rPr>
              <a:t> </a:t>
            </a:r>
            <a:r>
              <a:rPr lang="en-US" sz="4000" i="1" baseline="-25000" dirty="0">
                <a:sym typeface="Symbol" panose="05050102010706020507" pitchFamily="18" charset="2"/>
              </a:rPr>
              <a:t>1</a:t>
            </a:r>
            <a:r>
              <a:rPr lang="en-US" sz="4000" i="1" dirty="0">
                <a:sym typeface="Symbol" panose="05050102010706020507" pitchFamily="18" charset="2"/>
              </a:rPr>
              <a:t>?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277633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</a:t>
            </a:r>
          </a:p>
        </p:txBody>
      </p:sp>
    </p:spTree>
    <p:extLst>
      <p:ext uri="{BB962C8B-B14F-4D97-AF65-F5344CB8AC3E}">
        <p14:creationId xmlns:p14="http://schemas.microsoft.com/office/powerpoint/2010/main" val="185170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1089511" y="186519"/>
                <a:ext cx="9144001" cy="71894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Hypothesis:</a:t>
                </a:r>
                <a:endParaRPr lang="en-US" sz="4000" dirty="0"/>
              </a:p>
              <a:p>
                <a:r>
                  <a:rPr lang="en-US" sz="4000" i="1" dirty="0"/>
                  <a:t>		h</a:t>
                </a:r>
                <a:r>
                  <a:rPr lang="en-US" sz="40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4000" i="1" dirty="0">
                    <a:sym typeface="Symbol" panose="05050102010706020507" pitchFamily="18" charset="2"/>
                  </a:rPr>
                  <a:t>(x)= </a:t>
                </a:r>
                <a:r>
                  <a:rPr lang="en-US" sz="40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4000" i="1" dirty="0">
                    <a:sym typeface="Symbol" panose="05050102010706020507" pitchFamily="18" charset="2"/>
                  </a:rPr>
                  <a:t> + </a:t>
                </a:r>
                <a:r>
                  <a:rPr lang="en-US" sz="40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40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3200" i="1" dirty="0">
                  <a:sym typeface="Symbol" panose="05050102010706020507" pitchFamily="18" charset="2"/>
                </a:endParaRPr>
              </a:p>
              <a:p>
                <a:r>
                  <a:rPr lang="en-US" sz="3200" dirty="0"/>
                  <a:t>Parameters:</a:t>
                </a:r>
                <a:endParaRPr lang="en-US" sz="4000" dirty="0"/>
              </a:p>
              <a:p>
                <a:r>
                  <a:rPr lang="en-US" sz="4000" i="1" dirty="0">
                    <a:sym typeface="Symbol" panose="05050102010706020507" pitchFamily="18" charset="2"/>
                  </a:rPr>
                  <a:t>		</a:t>
                </a:r>
                <a:r>
                  <a:rPr lang="en-US" sz="40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4000" i="1" dirty="0">
                    <a:sym typeface="Symbol" panose="05050102010706020507" pitchFamily="18" charset="2"/>
                  </a:rPr>
                  <a:t>, </a:t>
                </a:r>
                <a:r>
                  <a:rPr lang="en-US" sz="4000" i="1" baseline="-25000" dirty="0">
                    <a:sym typeface="Symbol" panose="05050102010706020507" pitchFamily="18" charset="2"/>
                  </a:rPr>
                  <a:t>1</a:t>
                </a:r>
                <a:endParaRPr lang="en-US" sz="4000" i="1" dirty="0">
                  <a:sym typeface="Symbol" panose="05050102010706020507" pitchFamily="18" charset="2"/>
                </a:endParaRPr>
              </a:p>
              <a:p>
                <a:endParaRPr lang="en-US" sz="3200" dirty="0"/>
              </a:p>
              <a:p>
                <a:r>
                  <a:rPr lang="en-US" sz="3200" dirty="0"/>
                  <a:t>Cost:</a:t>
                </a:r>
                <a:endParaRPr lang="en-US" sz="4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4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40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40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40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40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40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4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40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400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40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4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40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40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40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4000" i="1" dirty="0" smtClean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4000" i="1" baseline="-25000" dirty="0" smtClean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4000" i="1" dirty="0" smtClean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4000" b="0" i="1" dirty="0" smtClean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4000" i="1" baseline="-25000" dirty="0" smtClean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4000" i="1" dirty="0" smtClean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4000" i="1" dirty="0"/>
              </a:p>
              <a:p>
                <a:r>
                  <a:rPr lang="en-US" sz="3200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4000" dirty="0">
                    <a:sym typeface="Symbol" panose="05050102010706020507" pitchFamily="18" charset="2"/>
                  </a:rPr>
                  <a:t>		Minimize J(</a:t>
                </a:r>
                <a:r>
                  <a:rPr lang="en-US" sz="4000" i="1" dirty="0">
                    <a:sym typeface="Symbol" panose="05050102010706020507" pitchFamily="18" charset="2"/>
                  </a:rPr>
                  <a:t></a:t>
                </a:r>
                <a:r>
                  <a:rPr lang="en-US" sz="40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4000" i="1" dirty="0">
                    <a:sym typeface="Symbol" panose="05050102010706020507" pitchFamily="18" charset="2"/>
                  </a:rPr>
                  <a:t>,</a:t>
                </a:r>
                <a:r>
                  <a:rPr lang="en-US" sz="40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4000" i="1" dirty="0">
                    <a:sym typeface="Symbol" panose="05050102010706020507" pitchFamily="18" charset="2"/>
                  </a:rPr>
                  <a:t>)</a:t>
                </a:r>
                <a:endParaRPr lang="en-US" sz="4000" dirty="0">
                  <a:sym typeface="Symbol" panose="05050102010706020507" pitchFamily="18" charset="2"/>
                </a:endParaRPr>
              </a:p>
              <a:p>
                <a:endParaRPr lang="en-US" sz="4000" i="1" dirty="0">
                  <a:sym typeface="Symbol" panose="05050102010706020507" pitchFamily="18" charset="2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511" y="186519"/>
                <a:ext cx="9144001" cy="7189469"/>
              </a:xfrm>
              <a:prstGeom prst="rect">
                <a:avLst/>
              </a:prstGeom>
              <a:blipFill>
                <a:blip r:embed="rId2"/>
                <a:stretch>
                  <a:fillRect l="-1733" t="-1187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4530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838" y="1170550"/>
            <a:ext cx="7854898" cy="5687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 function for 2 Parameters</a:t>
            </a:r>
          </a:p>
        </p:txBody>
      </p:sp>
    </p:spTree>
    <p:extLst>
      <p:ext uri="{BB962C8B-B14F-4D97-AF65-F5344CB8AC3E}">
        <p14:creationId xmlns:p14="http://schemas.microsoft.com/office/powerpoint/2010/main" val="2676446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Contour Plot</a:t>
            </a:r>
          </a:p>
        </p:txBody>
      </p:sp>
      <p:pic>
        <p:nvPicPr>
          <p:cNvPr id="2050" name="Picture 2" descr="https://upload.wikimedia.org/wikipedia/commons/thumb/3/33/As_wiki_lgm_parab.svg/300px-As_wiki_lgm_parab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679" y="2021758"/>
            <a:ext cx="4927702" cy="3991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783" y="279147"/>
            <a:ext cx="5819775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553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</p:spTree>
    <p:extLst>
      <p:ext uri="{BB962C8B-B14F-4D97-AF65-F5344CB8AC3E}">
        <p14:creationId xmlns:p14="http://schemas.microsoft.com/office/powerpoint/2010/main" val="136821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7" y="484632"/>
            <a:ext cx="10256913" cy="1609344"/>
          </a:xfrm>
        </p:spPr>
        <p:txBody>
          <a:bodyPr/>
          <a:lstStyle/>
          <a:p>
            <a:r>
              <a:rPr lang="en-US" dirty="0"/>
              <a:t>Gradient Descent – Outline (1/2)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Given: </a:t>
            </a:r>
            <a:r>
              <a:rPr lang="en-US" sz="3200" i="1" dirty="0">
                <a:sym typeface="Symbol" panose="05050102010706020507" pitchFamily="18" charset="2"/>
              </a:rPr>
              <a:t>J(</a:t>
            </a:r>
            <a:r>
              <a:rPr lang="en-US" sz="3200" i="1" baseline="-25000" dirty="0">
                <a:sym typeface="Symbol" panose="05050102010706020507" pitchFamily="18" charset="2"/>
              </a:rPr>
              <a:t>0</a:t>
            </a:r>
            <a:r>
              <a:rPr lang="en-US" sz="3200" i="1" dirty="0">
                <a:sym typeface="Symbol" panose="05050102010706020507" pitchFamily="18" charset="2"/>
              </a:rPr>
              <a:t>,</a:t>
            </a:r>
            <a:r>
              <a:rPr lang="en-US" sz="3200" i="1" baseline="-25000" dirty="0">
                <a:sym typeface="Symbol" panose="05050102010706020507" pitchFamily="18" charset="2"/>
              </a:rPr>
              <a:t>1</a:t>
            </a:r>
            <a:r>
              <a:rPr lang="en-US" sz="3200" i="1" dirty="0">
                <a:sym typeface="Symbol" panose="05050102010706020507" pitchFamily="18" charset="2"/>
              </a:rPr>
              <a:t>)</a:t>
            </a:r>
          </a:p>
          <a:p>
            <a:r>
              <a:rPr lang="en-US" sz="3200" dirty="0">
                <a:sym typeface="Symbol" panose="05050102010706020507" pitchFamily="18" charset="2"/>
              </a:rPr>
              <a:t>Goal: minimize </a:t>
            </a:r>
            <a:r>
              <a:rPr lang="en-US" sz="3200" i="1" dirty="0">
                <a:sym typeface="Symbol" panose="05050102010706020507" pitchFamily="18" charset="2"/>
              </a:rPr>
              <a:t>J(</a:t>
            </a:r>
            <a:r>
              <a:rPr lang="en-US" sz="3200" i="1" baseline="-25000" dirty="0">
                <a:sym typeface="Symbol" panose="05050102010706020507" pitchFamily="18" charset="2"/>
              </a:rPr>
              <a:t>0</a:t>
            </a:r>
            <a:r>
              <a:rPr lang="en-US" sz="3200" i="1" dirty="0">
                <a:sym typeface="Symbol" panose="05050102010706020507" pitchFamily="18" charset="2"/>
              </a:rPr>
              <a:t>,</a:t>
            </a:r>
            <a:r>
              <a:rPr lang="en-US" sz="3200" i="1" baseline="-25000" dirty="0">
                <a:sym typeface="Symbol" panose="05050102010706020507" pitchFamily="18" charset="2"/>
              </a:rPr>
              <a:t>1</a:t>
            </a:r>
            <a:r>
              <a:rPr lang="en-US" sz="3200" i="1" dirty="0">
                <a:sym typeface="Symbol" panose="05050102010706020507" pitchFamily="18" charset="2"/>
              </a:rPr>
              <a:t>)</a:t>
            </a:r>
          </a:p>
          <a:p>
            <a:r>
              <a:rPr lang="en-US" sz="3200" dirty="0">
                <a:sym typeface="Symbol" panose="05050102010706020507" pitchFamily="18" charset="2"/>
              </a:rPr>
              <a:t>Algorithm:</a:t>
            </a:r>
          </a:p>
          <a:p>
            <a:pPr marL="788670" lvl="1" indent="-514350">
              <a:buFont typeface="+mj-lt"/>
              <a:buAutoNum type="arabicPeriod"/>
            </a:pPr>
            <a:r>
              <a:rPr lang="en-US" sz="2800" dirty="0">
                <a:sym typeface="Symbol" panose="05050102010706020507" pitchFamily="18" charset="2"/>
              </a:rPr>
              <a:t>Start with random </a:t>
            </a:r>
            <a:r>
              <a:rPr lang="en-US" sz="2800" i="1" dirty="0">
                <a:sym typeface="Symbol" panose="05050102010706020507" pitchFamily="18" charset="2"/>
              </a:rPr>
              <a:t></a:t>
            </a:r>
            <a:r>
              <a:rPr lang="en-US" sz="2800" i="1" baseline="-25000" dirty="0">
                <a:sym typeface="Symbol" panose="05050102010706020507" pitchFamily="18" charset="2"/>
              </a:rPr>
              <a:t>0</a:t>
            </a:r>
            <a:r>
              <a:rPr lang="en-US" sz="2800" i="1" dirty="0">
                <a:sym typeface="Symbol" panose="05050102010706020507" pitchFamily="18" charset="2"/>
              </a:rPr>
              <a:t>,</a:t>
            </a:r>
            <a:r>
              <a:rPr lang="en-US" sz="2800" i="1" baseline="-25000" dirty="0">
                <a:sym typeface="Symbol" panose="05050102010706020507" pitchFamily="18" charset="2"/>
              </a:rPr>
              <a:t>1</a:t>
            </a:r>
            <a:endParaRPr lang="en-US" sz="2800" dirty="0">
              <a:sym typeface="Symbol" panose="05050102010706020507" pitchFamily="18" charset="2"/>
            </a:endParaRPr>
          </a:p>
          <a:p>
            <a:pPr marL="731520" lvl="1" indent="-457200">
              <a:buFont typeface="+mj-lt"/>
              <a:buAutoNum type="arabicPeriod"/>
            </a:pPr>
            <a:r>
              <a:rPr lang="en-US" sz="2800" dirty="0">
                <a:sym typeface="Symbol" panose="05050102010706020507" pitchFamily="18" charset="2"/>
              </a:rPr>
              <a:t>Change </a:t>
            </a:r>
            <a:r>
              <a:rPr lang="en-US" sz="2800" i="1" dirty="0">
                <a:sym typeface="Symbol" panose="05050102010706020507" pitchFamily="18" charset="2"/>
              </a:rPr>
              <a:t></a:t>
            </a:r>
            <a:r>
              <a:rPr lang="en-US" sz="2800" i="1" baseline="-25000" dirty="0">
                <a:sym typeface="Symbol" panose="05050102010706020507" pitchFamily="18" charset="2"/>
              </a:rPr>
              <a:t>0</a:t>
            </a:r>
            <a:r>
              <a:rPr lang="en-US" sz="2800" i="1" dirty="0">
                <a:sym typeface="Symbol" panose="05050102010706020507" pitchFamily="18" charset="2"/>
              </a:rPr>
              <a:t>,</a:t>
            </a:r>
            <a:r>
              <a:rPr lang="en-US" sz="2800" i="1" baseline="-25000" dirty="0">
                <a:sym typeface="Symbol" panose="05050102010706020507" pitchFamily="18" charset="2"/>
              </a:rPr>
              <a:t>1</a:t>
            </a:r>
            <a:r>
              <a:rPr lang="en-US" sz="2800" dirty="0">
                <a:sym typeface="Symbol" panose="05050102010706020507" pitchFamily="18" charset="2"/>
              </a:rPr>
              <a:t> gradually in order to minimize </a:t>
            </a:r>
            <a:r>
              <a:rPr lang="en-US" sz="2800" i="1" dirty="0">
                <a:sym typeface="Symbol" panose="05050102010706020507" pitchFamily="18" charset="2"/>
              </a:rPr>
              <a:t>J(</a:t>
            </a:r>
            <a:r>
              <a:rPr lang="en-US" sz="2800" i="1" baseline="-25000" dirty="0">
                <a:sym typeface="Symbol" panose="05050102010706020507" pitchFamily="18" charset="2"/>
              </a:rPr>
              <a:t>0</a:t>
            </a:r>
            <a:r>
              <a:rPr lang="en-US" sz="2800" i="1" dirty="0">
                <a:sym typeface="Symbol" panose="05050102010706020507" pitchFamily="18" charset="2"/>
              </a:rPr>
              <a:t>,</a:t>
            </a:r>
            <a:r>
              <a:rPr lang="en-US" sz="2800" i="1" baseline="-25000" dirty="0">
                <a:sym typeface="Symbol" panose="05050102010706020507" pitchFamily="18" charset="2"/>
              </a:rPr>
              <a:t>1</a:t>
            </a:r>
            <a:r>
              <a:rPr lang="en-US" sz="2800" i="1" dirty="0">
                <a:sym typeface="Symbol" panose="05050102010706020507" pitchFamily="18" charset="2"/>
              </a:rPr>
              <a:t>)</a:t>
            </a:r>
          </a:p>
          <a:p>
            <a:pPr marL="731520" lvl="1" indent="-457200">
              <a:buFont typeface="+mj-lt"/>
              <a:buAutoNum type="arabicPeriod"/>
            </a:pPr>
            <a:r>
              <a:rPr lang="en-US" sz="2800" i="1" dirty="0">
                <a:sym typeface="Symbol" panose="05050102010706020507" pitchFamily="18" charset="2"/>
              </a:rPr>
              <a:t>Repeat point 2 until you reach minimum of cost function</a:t>
            </a:r>
          </a:p>
          <a:p>
            <a:pPr lvl="1"/>
            <a:endParaRPr lang="en-US" sz="2800" i="1" baseline="-25000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221632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7" y="484632"/>
            <a:ext cx="10256913" cy="1609344"/>
          </a:xfrm>
        </p:spPr>
        <p:txBody>
          <a:bodyPr/>
          <a:lstStyle/>
          <a:p>
            <a:r>
              <a:rPr lang="en-US" dirty="0"/>
              <a:t>Gradient Descent – Outline (2/2)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155" y="1598509"/>
            <a:ext cx="10353675" cy="50768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9415" y="193007"/>
            <a:ext cx="2136969" cy="1547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701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 - </a:t>
            </a:r>
            <a:r>
              <a:rPr lang="en-US" dirty="0" err="1"/>
              <a:t>algorIthm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069848" y="1641693"/>
                <a:ext cx="9144001" cy="5492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i="1" dirty="0"/>
                  <a:t>For each </a:t>
                </a:r>
                <a:r>
                  <a:rPr lang="en-US" sz="3200" i="1" dirty="0">
                    <a:sym typeface="Symbol" panose="05050102010706020507" pitchFamily="18" charset="2"/>
                  </a:rPr>
                  <a:t></a:t>
                </a:r>
                <a:r>
                  <a:rPr lang="en-US" sz="3200" i="1" baseline="-25000" dirty="0">
                    <a:sym typeface="Symbol" panose="05050102010706020507" pitchFamily="18" charset="2"/>
                  </a:rPr>
                  <a:t>j</a:t>
                </a:r>
                <a:r>
                  <a:rPr lang="en-US" sz="3200" i="1" dirty="0"/>
                  <a:t> repeat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3200" i="1" dirty="0">
                          <a:sym typeface="Symbol" panose="05050102010706020507" pitchFamily="18" charset="2"/>
                        </a:rPr>
                        <m:t></m:t>
                      </m:r>
                      <m:r>
                        <m:rPr>
                          <m:nor/>
                        </m:rPr>
                        <a:rPr lang="en-US" sz="3200" b="0" i="1" baseline="-25000" dirty="0" smtClean="0">
                          <a:sym typeface="Symbol" panose="05050102010706020507" pitchFamily="18" charset="2"/>
                        </a:rPr>
                        <m:t>j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≔</m:t>
                      </m:r>
                      <m:r>
                        <m:rPr>
                          <m:nor/>
                        </m:rPr>
                        <a:rPr lang="en-US" sz="3200" i="1" dirty="0">
                          <a:sym typeface="Symbol" panose="05050102010706020507" pitchFamily="18" charset="2"/>
                        </a:rPr>
                        <m:t></m:t>
                      </m:r>
                      <m:r>
                        <m:rPr>
                          <m:nor/>
                        </m:rPr>
                        <a:rPr lang="en-US" sz="3200" i="1" baseline="-25000" dirty="0">
                          <a:sym typeface="Symbol" panose="05050102010706020507" pitchFamily="18" charset="2"/>
                        </a:rPr>
                        <m:t>j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f>
                        <m:fPr>
                          <m:ctrlPr>
                            <a:rPr lang="pt-BR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num>
                        <m:den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32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3200" i="1" baseline="-25000" dirty="0">
                              <a:sym typeface="Symbol" panose="05050102010706020507" pitchFamily="18" charset="2"/>
                            </a:rPr>
                            <m:t>j</m:t>
                          </m:r>
                        </m:den>
                      </m:f>
                      <m:r>
                        <a:rPr lang="en-US" sz="32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32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32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32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32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en-US" sz="3200" i="1" dirty="0">
                  <a:sym typeface="Symbol" panose="05050102010706020507" pitchFamily="18" charset="2"/>
                </a:endParaRPr>
              </a:p>
              <a:p>
                <a:endParaRPr lang="en-US" sz="3200" dirty="0"/>
              </a:p>
              <a:p>
                <a:r>
                  <a:rPr lang="en-US" sz="3200" i="1" dirty="0"/>
                  <a:t>Until the cost stops decreasing</a:t>
                </a:r>
                <a:endParaRPr lang="en-US" sz="4000" i="1" dirty="0"/>
              </a:p>
              <a:p>
                <a:endParaRPr lang="en-US" sz="3200" dirty="0"/>
              </a:p>
              <a:p>
                <a:endParaRPr lang="en-US" sz="3200" dirty="0"/>
              </a:p>
              <a:p>
                <a:r>
                  <a:rPr lang="en-US" sz="2400" dirty="0"/>
                  <a:t>cost:</a:t>
                </a:r>
                <a:endParaRPr lang="en-US" sz="3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20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20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20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20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20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20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200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20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20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0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0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000" i="1" dirty="0">
                                      <a:sym typeface="Symbol" panose="05050102010706020507" pitchFamily="18" charset="2"/>
                                    </a:rPr>
                                    <m:t>xi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000" i="1" dirty="0">
                                      <a:sym typeface="Symbol" panose="05050102010706020507" pitchFamily="18" charset="2"/>
                                    </a:rPr>
                                    <m:t>) 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000" b="0" i="1" dirty="0" smtClean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0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4000" i="1" dirty="0"/>
              </a:p>
              <a:p>
                <a:endParaRPr lang="en-US" sz="4000" i="1" dirty="0">
                  <a:sym typeface="Symbol" panose="05050102010706020507" pitchFamily="18" charset="2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9848" y="1641693"/>
                <a:ext cx="9144001" cy="5492657"/>
              </a:xfrm>
              <a:prstGeom prst="rect">
                <a:avLst/>
              </a:prstGeom>
              <a:blipFill>
                <a:blip r:embed="rId2"/>
                <a:stretch>
                  <a:fillRect l="-1733" t="-14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8288594" y="2989006"/>
            <a:ext cx="3087329" cy="1966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209935" y="2536723"/>
            <a:ext cx="3982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ym typeface="Symbol" panose="05050102010706020507" pitchFamily="18" charset="2"/>
              </a:rPr>
              <a:t>(</a:t>
            </a:r>
            <a:r>
              <a:rPr lang="en-US" i="1" baseline="-25000" dirty="0">
                <a:sym typeface="Symbol" panose="05050102010706020507" pitchFamily="18" charset="2"/>
              </a:rPr>
              <a:t>0</a:t>
            </a:r>
            <a:r>
              <a:rPr lang="en-US" i="1" dirty="0">
                <a:sym typeface="Symbol" panose="05050102010706020507" pitchFamily="18" charset="2"/>
              </a:rPr>
              <a:t> </a:t>
            </a:r>
            <a:r>
              <a:rPr lang="en-US" i="1" dirty="0" err="1">
                <a:sym typeface="Symbol" panose="05050102010706020507" pitchFamily="18" charset="2"/>
              </a:rPr>
              <a:t>i</a:t>
            </a:r>
            <a:r>
              <a:rPr lang="en-US" i="1" dirty="0">
                <a:sym typeface="Symbol" panose="05050102010706020507" pitchFamily="18" charset="2"/>
              </a:rPr>
              <a:t> </a:t>
            </a:r>
            <a:r>
              <a:rPr lang="en-US" i="1" baseline="-25000" dirty="0">
                <a:sym typeface="Symbol" panose="05050102010706020507" pitchFamily="18" charset="2"/>
              </a:rPr>
              <a:t>1 </a:t>
            </a:r>
            <a:r>
              <a:rPr lang="en-US" dirty="0">
                <a:sym typeface="Symbol" panose="05050102010706020507" pitchFamily="18" charset="2"/>
              </a:rPr>
              <a:t>are changed simultaneously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61723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 -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i="1" dirty="0"/>
              <a:t>Coursera: Machine Learning – Stanford</a:t>
            </a:r>
          </a:p>
          <a:p>
            <a:r>
              <a:rPr lang="en-US" sz="3200" i="1" dirty="0"/>
              <a:t>Andrew NG</a:t>
            </a:r>
          </a:p>
          <a:p>
            <a:r>
              <a:rPr lang="en-US" sz="3200" i="1" dirty="0"/>
              <a:t>https://www.coursera.org/learn/machine-learning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42214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1400865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4455" cy="6858000"/>
          </a:xfrm>
        </p:spPr>
      </p:pic>
    </p:spTree>
    <p:extLst>
      <p:ext uri="{BB962C8B-B14F-4D97-AF65-F5344CB8AC3E}">
        <p14:creationId xmlns:p14="http://schemas.microsoft.com/office/powerpoint/2010/main" val="2003224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4455" cy="6858000"/>
          </a:xfrm>
        </p:spPr>
      </p:pic>
    </p:spTree>
    <p:extLst>
      <p:ext uri="{BB962C8B-B14F-4D97-AF65-F5344CB8AC3E}">
        <p14:creationId xmlns:p14="http://schemas.microsoft.com/office/powerpoint/2010/main" val="37367883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4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928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4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832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94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555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4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3950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4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3381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4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534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4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065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21F83-9D0A-4BE4-AE75-36C375690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643816" cy="1609344"/>
          </a:xfrm>
        </p:spPr>
        <p:txBody>
          <a:bodyPr/>
          <a:lstStyle/>
          <a:p>
            <a:r>
              <a:rPr lang="en-US" dirty="0"/>
              <a:t>Gradient Descent – </a:t>
            </a:r>
            <a:r>
              <a:rPr lang="pl-PL" dirty="0" err="1"/>
              <a:t>Length</a:t>
            </a:r>
            <a:r>
              <a:rPr lang="pl-PL" dirty="0"/>
              <a:t> of the </a:t>
            </a:r>
            <a:r>
              <a:rPr lang="pl-PL" dirty="0" err="1"/>
              <a:t>jump</a:t>
            </a:r>
            <a:endParaRPr lang="en-US" dirty="0"/>
          </a:p>
        </p:txBody>
      </p:sp>
      <p:pic>
        <p:nvPicPr>
          <p:cNvPr id="1026" name="Picture 2" descr="Image result for cost function linear regression">
            <a:extLst>
              <a:ext uri="{FF2B5EF4-FFF2-40B4-BE49-F238E27FC236}">
                <a16:creationId xmlns:a16="http://schemas.microsoft.com/office/drawing/2014/main" id="{02E6053B-AEA2-4212-B115-F926F697E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88" y="2141911"/>
            <a:ext cx="3477595" cy="3892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 result for cost function linear regression">
            <a:extLst>
              <a:ext uri="{FF2B5EF4-FFF2-40B4-BE49-F238E27FC236}">
                <a16:creationId xmlns:a16="http://schemas.microsoft.com/office/drawing/2014/main" id="{31F14018-32AE-4F5E-83AF-982A0F582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958" y="2141911"/>
            <a:ext cx="3477595" cy="3892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result for cost function linear regression">
            <a:extLst>
              <a:ext uri="{FF2B5EF4-FFF2-40B4-BE49-F238E27FC236}">
                <a16:creationId xmlns:a16="http://schemas.microsoft.com/office/drawing/2014/main" id="{5F89CDD9-EF1D-43C0-8434-88AB88CDB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7593" y="2141911"/>
            <a:ext cx="3477595" cy="3892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C8D6098-27E5-49A0-A28F-43C5C2A081F3}"/>
              </a:ext>
            </a:extLst>
          </p:cNvPr>
          <p:cNvSpPr/>
          <p:nvPr/>
        </p:nvSpPr>
        <p:spPr>
          <a:xfrm>
            <a:off x="3702205" y="3315629"/>
            <a:ext cx="104078" cy="11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BBBB887-5099-4862-8C0F-021B7F87E7A7}"/>
              </a:ext>
            </a:extLst>
          </p:cNvPr>
          <p:cNvGrpSpPr/>
          <p:nvPr/>
        </p:nvGrpSpPr>
        <p:grpSpPr>
          <a:xfrm>
            <a:off x="3450690" y="3356675"/>
            <a:ext cx="293453" cy="868256"/>
            <a:chOff x="3450690" y="3356675"/>
            <a:chExt cx="293453" cy="868256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0F845747-C713-4DC4-9E17-F360CB2C3B8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6820AFF0-6192-45ED-9B12-C2D9E1990D5F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785C712-431F-4CA4-B651-C98DFCF276B2}"/>
              </a:ext>
            </a:extLst>
          </p:cNvPr>
          <p:cNvGrpSpPr/>
          <p:nvPr/>
        </p:nvGrpSpPr>
        <p:grpSpPr>
          <a:xfrm>
            <a:off x="3160739" y="4198235"/>
            <a:ext cx="293453" cy="720838"/>
            <a:chOff x="3450690" y="3356675"/>
            <a:chExt cx="293453" cy="868256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1CF90AD-792C-4C8F-B0BB-FE4A102767C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174052E-9F92-45F2-A73A-DE688E342348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4B074AE-6CB9-408C-9710-15D7AB75CA6B}"/>
              </a:ext>
            </a:extLst>
          </p:cNvPr>
          <p:cNvGrpSpPr/>
          <p:nvPr/>
        </p:nvGrpSpPr>
        <p:grpSpPr>
          <a:xfrm>
            <a:off x="2881019" y="4919073"/>
            <a:ext cx="293453" cy="440511"/>
            <a:chOff x="3450690" y="3356675"/>
            <a:chExt cx="293453" cy="868256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7A39784-E92F-4EF0-BD7E-7814FFED75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BFAD4DE-9FE6-4D60-93B4-C0714922DC87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17F7BAC-C706-4100-B9E1-0B729B5E5294}"/>
              </a:ext>
            </a:extLst>
          </p:cNvPr>
          <p:cNvGrpSpPr/>
          <p:nvPr/>
        </p:nvGrpSpPr>
        <p:grpSpPr>
          <a:xfrm>
            <a:off x="2595266" y="5346236"/>
            <a:ext cx="293453" cy="294718"/>
            <a:chOff x="3450690" y="3356675"/>
            <a:chExt cx="293453" cy="868256"/>
          </a:xfrm>
        </p:grpSpPr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F980608-811B-430E-9F17-75ADC0591AD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A86B8C51-7220-45F1-BE9C-F0066BB9876E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31DB665-B9C3-47D3-821B-1E52338363A1}"/>
              </a:ext>
            </a:extLst>
          </p:cNvPr>
          <p:cNvGrpSpPr/>
          <p:nvPr/>
        </p:nvGrpSpPr>
        <p:grpSpPr>
          <a:xfrm>
            <a:off x="2324058" y="5606324"/>
            <a:ext cx="293453" cy="168047"/>
            <a:chOff x="3450690" y="3356675"/>
            <a:chExt cx="293453" cy="868256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3A8370F-0ACC-49F1-8EC9-6C6A17030B3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057B8C0-57A4-4951-9925-AE5379848630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697181CE-178C-47EF-B190-9110060E4435}"/>
              </a:ext>
            </a:extLst>
          </p:cNvPr>
          <p:cNvSpPr/>
          <p:nvPr/>
        </p:nvSpPr>
        <p:spPr>
          <a:xfrm>
            <a:off x="7652368" y="3356675"/>
            <a:ext cx="104078" cy="11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E61CBEB-FED5-4C4E-9A05-2B426AFAAC2E}"/>
              </a:ext>
            </a:extLst>
          </p:cNvPr>
          <p:cNvGrpSpPr/>
          <p:nvPr/>
        </p:nvGrpSpPr>
        <p:grpSpPr>
          <a:xfrm>
            <a:off x="7630732" y="3406688"/>
            <a:ext cx="104078" cy="258985"/>
            <a:chOff x="3450690" y="3356675"/>
            <a:chExt cx="293453" cy="868256"/>
          </a:xfrm>
        </p:grpSpPr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A08A479-E9BE-46A1-B88D-63D2F2CC247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28F8460-E660-4AA6-88D6-34DCE7DDB84E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60D4D9-BAC4-4E4C-A159-7D72E6B6244F}"/>
              </a:ext>
            </a:extLst>
          </p:cNvPr>
          <p:cNvGrpSpPr/>
          <p:nvPr/>
        </p:nvGrpSpPr>
        <p:grpSpPr>
          <a:xfrm>
            <a:off x="7530201" y="3647255"/>
            <a:ext cx="104078" cy="258985"/>
            <a:chOff x="3450690" y="3356675"/>
            <a:chExt cx="293453" cy="868256"/>
          </a:xfrm>
        </p:grpSpPr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C4EF08EA-A881-4FE0-80E0-989C4C633BF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10FE3003-240D-4F52-A736-393B80850BA8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05DBCD2-EF5C-4C3B-8B85-BC6190CBDEDA}"/>
              </a:ext>
            </a:extLst>
          </p:cNvPr>
          <p:cNvGrpSpPr/>
          <p:nvPr/>
        </p:nvGrpSpPr>
        <p:grpSpPr>
          <a:xfrm>
            <a:off x="7439471" y="3913843"/>
            <a:ext cx="104078" cy="258985"/>
            <a:chOff x="3450690" y="3356675"/>
            <a:chExt cx="293453" cy="868256"/>
          </a:xfrm>
        </p:grpSpPr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067C5F32-F59F-4436-B17F-6E8CC0962E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9E1F885A-976B-4B79-9AC1-545CB93E93F5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A42D067-1BF5-464F-87CB-45B67AF76CFD}"/>
              </a:ext>
            </a:extLst>
          </p:cNvPr>
          <p:cNvGrpSpPr/>
          <p:nvPr/>
        </p:nvGrpSpPr>
        <p:grpSpPr>
          <a:xfrm>
            <a:off x="7335393" y="4166795"/>
            <a:ext cx="104078" cy="258985"/>
            <a:chOff x="3450690" y="3356675"/>
            <a:chExt cx="293453" cy="868256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0C9D2B8E-AFA2-49F5-9FFE-53956D0673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EF67CAC-7DB3-4CC8-BF16-31CA09C41F33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E5B0510-7048-48DF-9A25-A78498B5AA41}"/>
              </a:ext>
            </a:extLst>
          </p:cNvPr>
          <p:cNvGrpSpPr/>
          <p:nvPr/>
        </p:nvGrpSpPr>
        <p:grpSpPr>
          <a:xfrm>
            <a:off x="7239205" y="4419746"/>
            <a:ext cx="104078" cy="258985"/>
            <a:chOff x="3450690" y="3356675"/>
            <a:chExt cx="293453" cy="868256"/>
          </a:xfrm>
        </p:grpSpPr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C3DB5DC8-88A4-4F1C-9B51-6CA76E5732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AF76D2C6-5148-44FA-9B1B-56D22EDED004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66C140E-3106-4382-A166-9BEED0D53ABD}"/>
              </a:ext>
            </a:extLst>
          </p:cNvPr>
          <p:cNvGrpSpPr/>
          <p:nvPr/>
        </p:nvGrpSpPr>
        <p:grpSpPr>
          <a:xfrm>
            <a:off x="7135399" y="4660088"/>
            <a:ext cx="104078" cy="258985"/>
            <a:chOff x="3450690" y="3356675"/>
            <a:chExt cx="293453" cy="868256"/>
          </a:xfrm>
        </p:grpSpPr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82C8C735-0A1C-47FB-AD38-BB167B452D1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D7A6BFE3-0892-450B-9502-64A98DBFDF02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06DA033-EF46-48C6-9397-48AE0E1C05B1}"/>
              </a:ext>
            </a:extLst>
          </p:cNvPr>
          <p:cNvGrpSpPr/>
          <p:nvPr/>
        </p:nvGrpSpPr>
        <p:grpSpPr>
          <a:xfrm>
            <a:off x="7019102" y="4900429"/>
            <a:ext cx="104078" cy="258985"/>
            <a:chOff x="3450690" y="3356675"/>
            <a:chExt cx="293453" cy="868256"/>
          </a:xfrm>
        </p:grpSpPr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2E73FCEE-9B60-41D2-B9B6-3B4229774FF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CF482E00-D21A-4C43-9955-1DB423329D5F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26F3E08E-A02D-4475-AE9C-952EEBF37582}"/>
              </a:ext>
            </a:extLst>
          </p:cNvPr>
          <p:cNvGrpSpPr/>
          <p:nvPr/>
        </p:nvGrpSpPr>
        <p:grpSpPr>
          <a:xfrm>
            <a:off x="6910671" y="5139329"/>
            <a:ext cx="104078" cy="160186"/>
            <a:chOff x="3450690" y="3356675"/>
            <a:chExt cx="293453" cy="868256"/>
          </a:xfrm>
        </p:grpSpPr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0140C06F-01DB-4A12-B43E-E5C99E335B2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BA89FAA0-2A7A-48B5-84EE-9B2297F6DFFC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176BA6F9-836A-4E9F-8BBE-AF437420F91D}"/>
              </a:ext>
            </a:extLst>
          </p:cNvPr>
          <p:cNvGrpSpPr/>
          <p:nvPr/>
        </p:nvGrpSpPr>
        <p:grpSpPr>
          <a:xfrm>
            <a:off x="6806593" y="5292839"/>
            <a:ext cx="104078" cy="160184"/>
            <a:chOff x="3450690" y="3356675"/>
            <a:chExt cx="293453" cy="868256"/>
          </a:xfrm>
        </p:grpSpPr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582BAAFA-D3FA-430B-A6C8-9A3B223F25D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49D200D8-0268-401F-B47A-F6E065F55E6B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D55BE26-4825-43A7-AA2F-325EB1E7D130}"/>
              </a:ext>
            </a:extLst>
          </p:cNvPr>
          <p:cNvGrpSpPr/>
          <p:nvPr/>
        </p:nvGrpSpPr>
        <p:grpSpPr>
          <a:xfrm>
            <a:off x="6699938" y="5424034"/>
            <a:ext cx="110599" cy="160184"/>
            <a:chOff x="3450690" y="3356675"/>
            <a:chExt cx="293453" cy="868256"/>
          </a:xfrm>
        </p:grpSpPr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13832437-08A5-455A-B040-FFFD934EFA5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50690" y="3362347"/>
              <a:ext cx="2934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AE69F159-0234-46CD-8E6A-D043D11039A8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13" y="3356675"/>
              <a:ext cx="11122" cy="868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Oval 90">
            <a:extLst>
              <a:ext uri="{FF2B5EF4-FFF2-40B4-BE49-F238E27FC236}">
                <a16:creationId xmlns:a16="http://schemas.microsoft.com/office/drawing/2014/main" id="{841B5E02-A896-44B6-B3E6-A1A1BA4C6B8D}"/>
              </a:ext>
            </a:extLst>
          </p:cNvPr>
          <p:cNvSpPr/>
          <p:nvPr/>
        </p:nvSpPr>
        <p:spPr>
          <a:xfrm>
            <a:off x="11216526" y="4182916"/>
            <a:ext cx="104078" cy="11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025" name="Straight Arrow Connector 1024">
            <a:extLst>
              <a:ext uri="{FF2B5EF4-FFF2-40B4-BE49-F238E27FC236}">
                <a16:creationId xmlns:a16="http://schemas.microsoft.com/office/drawing/2014/main" id="{610F8619-2D6F-4073-A0EE-967A27C14ED5}"/>
              </a:ext>
            </a:extLst>
          </p:cNvPr>
          <p:cNvCxnSpPr>
            <a:cxnSpLocks/>
            <a:stCxn id="91" idx="6"/>
          </p:cNvCxnSpPr>
          <p:nvPr/>
        </p:nvCxnSpPr>
        <p:spPr>
          <a:xfrm flipH="1" flipV="1">
            <a:off x="8970464" y="3857834"/>
            <a:ext cx="2350140" cy="381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Arrow Connector 1028">
            <a:extLst>
              <a:ext uri="{FF2B5EF4-FFF2-40B4-BE49-F238E27FC236}">
                <a16:creationId xmlns:a16="http://schemas.microsoft.com/office/drawing/2014/main" id="{C7F13C94-DAB7-4C8B-B693-A4AF0E9CD9CD}"/>
              </a:ext>
            </a:extLst>
          </p:cNvPr>
          <p:cNvCxnSpPr/>
          <p:nvPr/>
        </p:nvCxnSpPr>
        <p:spPr>
          <a:xfrm flipV="1">
            <a:off x="8970464" y="3315629"/>
            <a:ext cx="2609711" cy="542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03343863-774B-43FB-A24A-8404944CA688}"/>
              </a:ext>
            </a:extLst>
          </p:cNvPr>
          <p:cNvCxnSpPr>
            <a:cxnSpLocks/>
          </p:cNvCxnSpPr>
          <p:nvPr/>
        </p:nvCxnSpPr>
        <p:spPr>
          <a:xfrm flipH="1" flipV="1">
            <a:off x="8650091" y="2736526"/>
            <a:ext cx="2930085" cy="579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Content Placeholder 2">
            <a:extLst>
              <a:ext uri="{FF2B5EF4-FFF2-40B4-BE49-F238E27FC236}">
                <a16:creationId xmlns:a16="http://schemas.microsoft.com/office/drawing/2014/main" id="{37B61A78-7D04-4D08-B894-1A99ECD73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9914" y="6030862"/>
            <a:ext cx="2463987" cy="4510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/>
              <a:t>Average</a:t>
            </a:r>
            <a:r>
              <a:rPr lang="pl-PL" dirty="0"/>
              <a:t> </a:t>
            </a:r>
            <a:r>
              <a:rPr lang="pl-PL" dirty="0" err="1"/>
              <a:t>jump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7" name="Content Placeholder 2">
            <a:extLst>
              <a:ext uri="{FF2B5EF4-FFF2-40B4-BE49-F238E27FC236}">
                <a16:creationId xmlns:a16="http://schemas.microsoft.com/office/drawing/2014/main" id="{7C7350DA-E8C4-4FBD-9F82-C6CEB8743975}"/>
              </a:ext>
            </a:extLst>
          </p:cNvPr>
          <p:cNvSpPr txBox="1">
            <a:spLocks/>
          </p:cNvSpPr>
          <p:nvPr/>
        </p:nvSpPr>
        <p:spPr>
          <a:xfrm>
            <a:off x="5467944" y="6030862"/>
            <a:ext cx="2463987" cy="451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pl-PL" dirty="0"/>
              <a:t>Small </a:t>
            </a:r>
            <a:r>
              <a:rPr lang="pl-PL" dirty="0" err="1"/>
              <a:t>jump</a:t>
            </a:r>
            <a:endParaRPr lang="en-US" dirty="0"/>
          </a:p>
          <a:p>
            <a:pPr marL="0" indent="0"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108" name="Content Placeholder 2">
            <a:extLst>
              <a:ext uri="{FF2B5EF4-FFF2-40B4-BE49-F238E27FC236}">
                <a16:creationId xmlns:a16="http://schemas.microsoft.com/office/drawing/2014/main" id="{F88F1864-0216-47A9-BDCC-D69043B5FB3C}"/>
              </a:ext>
            </a:extLst>
          </p:cNvPr>
          <p:cNvSpPr txBox="1">
            <a:spLocks/>
          </p:cNvSpPr>
          <p:nvPr/>
        </p:nvSpPr>
        <p:spPr>
          <a:xfrm>
            <a:off x="9241692" y="6030862"/>
            <a:ext cx="2463987" cy="451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pl-PL" dirty="0" err="1"/>
              <a:t>Large</a:t>
            </a:r>
            <a:r>
              <a:rPr lang="pl-PL" dirty="0"/>
              <a:t> </a:t>
            </a:r>
            <a:r>
              <a:rPr lang="pl-PL" dirty="0" err="1"/>
              <a:t>jump</a:t>
            </a:r>
            <a:endParaRPr lang="en-US" dirty="0"/>
          </a:p>
          <a:p>
            <a:pPr marL="0" indent="0">
              <a:buFont typeface="Wingdings" pitchFamily="2" charset="2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86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3" grpId="0" animBg="1"/>
      <p:bldP spid="9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1748" y="1554480"/>
            <a:ext cx="5591175" cy="365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37876" y="5379401"/>
            <a:ext cx="10556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Task: Given the dataset about apartments prepare the system capable of predicting apartment price</a:t>
            </a:r>
          </a:p>
          <a:p>
            <a:endParaRPr lang="en-US" dirty="0"/>
          </a:p>
          <a:p>
            <a:r>
              <a:rPr lang="en-US" i="1" dirty="0"/>
              <a:t>Question: Regression or Classification?</a:t>
            </a:r>
          </a:p>
        </p:txBody>
      </p:sp>
    </p:spTree>
    <p:extLst>
      <p:ext uri="{BB962C8B-B14F-4D97-AF65-F5344CB8AC3E}">
        <p14:creationId xmlns:p14="http://schemas.microsoft.com/office/powerpoint/2010/main" val="8110420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38157-09F3-4E22-AC4D-5C1ABEF85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Gradient </a:t>
            </a:r>
            <a:r>
              <a:rPr lang="pl-PL" dirty="0" err="1"/>
              <a:t>Descent</a:t>
            </a:r>
            <a:r>
              <a:rPr lang="pl-PL" dirty="0"/>
              <a:t> – Computing </a:t>
            </a:r>
            <a:r>
              <a:rPr lang="pl-PL" dirty="0" err="1"/>
              <a:t>Derivative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460CD-D4AF-4F1A-B2A0-02D3019FF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991134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343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343048"/>
              </a:xfrm>
              <a:prstGeom prst="rect">
                <a:avLst/>
              </a:prstGeom>
              <a:blipFill>
                <a:blip r:embed="rId3"/>
                <a:stretch>
                  <a:fillRect t="-140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36973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 smtClean="0">
                                      <a:solidFill>
                                        <a:srgbClr val="FF0000"/>
                                      </a:solidFill>
                                    </a:rPr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 smtClean="0">
                                      <a:solidFill>
                                        <a:srgbClr val="FF0000"/>
                                      </a:solidFill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 smtClean="0">
                                      <a:solidFill>
                                        <a:srgbClr val="FF0000"/>
                                      </a:solidFill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 smtClean="0">
                                      <a:solidFill>
                                        <a:srgbClr val="FF0000"/>
                                      </a:solidFill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 smtClean="0">
                                      <a:solidFill>
                                        <a:srgbClr val="FF0000"/>
                                      </a:solidFill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 smtClean="0">
                                      <a:solidFill>
                                        <a:srgbClr val="FF0000"/>
                                      </a:solidFill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 smtClean="0">
                                          <a:solidFill>
                                            <a:srgbClr val="FF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>
                                              <a:solidFill>
                                                <a:srgbClr val="FF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solidFill>
                                                <a:srgbClr val="FF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solidFill>
                                                <a:srgbClr val="FF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solidFill>
                                            <a:srgbClr val="FF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89781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6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/>
                      </m:nary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sSup>
                        <m:sSupPr>
                          <m:ctrlPr>
                            <a:rPr lang="pl-PL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pt-BR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4305022" cy="4376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 smtClean="0">
                              <a:solidFill>
                                <a:srgbClr val="FF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solidFill>
                                <a:srgbClr val="FF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solidFill>
                                <a:srgbClr val="FF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solidFill>
                                <a:srgbClr val="FF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 smtClean="0">
                              <a:solidFill>
                                <a:srgbClr val="FF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solidFill>
                                <a:srgbClr val="FF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solidFill>
                                <a:srgbClr val="FF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solidFill>
                                <a:srgbClr val="FF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/>
                      </m:nary>
                      <m:sSup>
                        <m:sSupPr>
                          <m:ctrlPr>
                            <a:rPr lang="pl-PL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pl-PL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  <m:r>
                                <a:rPr lang="pt-BR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pt-BR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4305022" cy="4376006"/>
              </a:xfrm>
              <a:prstGeom prst="rect">
                <a:avLst/>
              </a:prstGeom>
              <a:blipFill>
                <a:blip r:embed="rId3"/>
                <a:stretch>
                  <a:fillRect t="-13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19684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m:rPr>
                            <m:nor/>
                          </m:rPr>
                          <a:rPr lang="en-US" sz="1600" i="1">
                            <a:sym typeface="Symbol" panose="05050102010706020507" pitchFamily="18" charset="2"/>
                          </a:rPr>
                          <m:t></m:t>
                        </m:r>
                        <m:r>
                          <m:rPr>
                            <m:nor/>
                          </m:rPr>
                          <a:rPr lang="en-US" sz="1600" i="1" baseline="-25000"/>
                          <m:t>0</m:t>
                        </m:r>
                      </m:den>
                    </m:f>
                    <m:r>
                      <a:rPr lang="pt-BR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d>
                          <m:dPr>
                            <m:ctrlPr>
                              <a:rPr lang="pl-PL" sz="160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pt-BR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lang="pl-PL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r>
                                  <a:rPr lang="en-US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</m:nary>
                  </m:oMath>
                </a14:m>
                <a:r>
                  <a:rPr lang="pl-PL" sz="1600" dirty="0"/>
                  <a:t>*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</m:num>
                      <m:den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m:rPr>
                            <m:nor/>
                          </m:rPr>
                          <a:rPr lang="en-US" sz="1600" i="1">
                            <a:sym typeface="Symbol" panose="05050102010706020507" pitchFamily="18" charset="2"/>
                          </a:rPr>
                          <m:t></m:t>
                        </m:r>
                        <m:r>
                          <m:rPr>
                            <m:nor/>
                          </m:rPr>
                          <a:rPr lang="en-US" sz="1600" i="1" baseline="-25000"/>
                          <m:t>0</m:t>
                        </m:r>
                      </m:den>
                    </m:f>
                  </m:oMath>
                </a14:m>
                <a:r>
                  <a:rPr lang="pl-PL" sz="1600" dirty="0"/>
                  <a:t>(</a:t>
                </a:r>
                <a14:m>
                  <m:oMath xmlns:m="http://schemas.openxmlformats.org/officeDocument/2006/math">
                    <m:r>
                      <a:rPr lang="pt-BR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d>
                      <m:dPr>
                        <m:ctrlPr>
                          <a:rPr lang="pl-PL" sz="16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pl-PL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16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pl-PL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pl-PL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pl-PL" sz="1600" dirty="0"/>
                  <a:t>)</a:t>
                </a: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 smtClean="0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>
                                          <a:solidFill>
                                            <a:srgbClr val="0070C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solidFill>
                                            <a:srgbClr val="0070C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 smtClean="0">
                                  <a:solidFill>
                                    <a:srgbClr val="FF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07851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m:rPr>
                            <m:nor/>
                          </m:rPr>
                          <a:rPr lang="en-US" sz="1600" i="1">
                            <a:sym typeface="Symbol" panose="05050102010706020507" pitchFamily="18" charset="2"/>
                          </a:rPr>
                          <m:t></m:t>
                        </m:r>
                        <m:r>
                          <m:rPr>
                            <m:nor/>
                          </m:rPr>
                          <a:rPr lang="en-US" sz="1600" i="1" baseline="-25000"/>
                          <m:t>0</m:t>
                        </m:r>
                      </m:den>
                    </m:f>
                    <m:r>
                      <a:rPr lang="pt-BR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d>
                          <m:dPr>
                            <m:ctrlPr>
                              <a:rPr lang="pl-PL" sz="160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pt-BR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lang="pl-PL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r>
                                  <a:rPr lang="en-US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</m:nary>
                  </m:oMath>
                </a14:m>
                <a:r>
                  <a:rPr lang="pl-PL" sz="1600" dirty="0"/>
                  <a:t>*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</m:num>
                      <m:den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m:rPr>
                            <m:nor/>
                          </m:rPr>
                          <a:rPr lang="en-US" sz="1600" i="1">
                            <a:sym typeface="Symbol" panose="05050102010706020507" pitchFamily="18" charset="2"/>
                          </a:rPr>
                          <m:t></m:t>
                        </m:r>
                        <m:r>
                          <m:rPr>
                            <m:nor/>
                          </m:rPr>
                          <a:rPr lang="en-US" sz="1600" i="1" baseline="-25000"/>
                          <m:t>0</m:t>
                        </m:r>
                      </m:den>
                    </m:f>
                  </m:oMath>
                </a14:m>
                <a:r>
                  <a:rPr lang="pl-PL" sz="1600" dirty="0"/>
                  <a:t>(</a:t>
                </a:r>
                <a14:m>
                  <m:oMath xmlns:m="http://schemas.openxmlformats.org/officeDocument/2006/math">
                    <m:r>
                      <a:rPr lang="pt-BR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d>
                      <m:dPr>
                        <m:ctrlPr>
                          <a:rPr lang="pl-PL" sz="16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pl-PL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16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pl-PL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pl-PL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pl-PL" sz="1600" dirty="0"/>
                  <a:t>)</a:t>
                </a: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l-PL" sz="1600" b="0" i="1" smtClean="0">
                                      <a:latin typeface="Cambria Math" panose="02040503050406030204" pitchFamily="18" charset="0"/>
                                    </a:rPr>
                                    <m:t>..</m:t>
                                  </m:r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pl-PL" sz="1600" b="0" i="1" smtClean="0">
                                      <a:latin typeface="Cambria Math" panose="02040503050406030204" pitchFamily="18" charset="0"/>
                                    </a:rPr>
                                    <m:t>..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 smtClean="0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>
                                          <a:solidFill>
                                            <a:srgbClr val="0070C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solidFill>
                                            <a:srgbClr val="0070C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 smtClean="0">
                                  <a:solidFill>
                                    <a:srgbClr val="FF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09474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m:rPr>
                            <m:nor/>
                          </m:rPr>
                          <a:rPr lang="en-US" sz="1600" i="1">
                            <a:sym typeface="Symbol" panose="05050102010706020507" pitchFamily="18" charset="2"/>
                          </a:rPr>
                          <m:t></m:t>
                        </m:r>
                        <m:r>
                          <m:rPr>
                            <m:nor/>
                          </m:rPr>
                          <a:rPr lang="en-US" sz="1600" i="1" baseline="-25000"/>
                          <m:t>0</m:t>
                        </m:r>
                      </m:den>
                    </m:f>
                    <m:r>
                      <a:rPr lang="pt-BR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d>
                          <m:dPr>
                            <m:ctrlPr>
                              <a:rPr lang="pl-PL" sz="160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pt-BR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lang="pl-PL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r>
                                  <a:rPr lang="en-US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</m:nary>
                  </m:oMath>
                </a14:m>
                <a:r>
                  <a:rPr lang="pl-PL" sz="1600" dirty="0"/>
                  <a:t>*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</m:num>
                      <m:den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m:rPr>
                            <m:nor/>
                          </m:rPr>
                          <a:rPr lang="en-US" sz="1600" i="1">
                            <a:sym typeface="Symbol" panose="05050102010706020507" pitchFamily="18" charset="2"/>
                          </a:rPr>
                          <m:t></m:t>
                        </m:r>
                        <m:r>
                          <m:rPr>
                            <m:nor/>
                          </m:rPr>
                          <a:rPr lang="en-US" sz="1600" i="1" baseline="-25000"/>
                          <m:t>0</m:t>
                        </m:r>
                      </m:den>
                    </m:f>
                  </m:oMath>
                </a14:m>
                <a:r>
                  <a:rPr lang="pl-PL" sz="1600" dirty="0"/>
                  <a:t>(</a:t>
                </a:r>
                <a14:m>
                  <m:oMath xmlns:m="http://schemas.openxmlformats.org/officeDocument/2006/math">
                    <m:r>
                      <a:rPr lang="pt-BR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d>
                      <m:dPr>
                        <m:ctrlPr>
                          <a:rPr lang="pl-PL" sz="16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pl-PL" sz="16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16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pl-PL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pl-PL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pl-PL" sz="1600" dirty="0"/>
                  <a:t>)</a:t>
                </a: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0−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pl-PL" sz="1600" b="0" i="1" smtClean="0">
                                      <a:latin typeface="Cambria Math" panose="02040503050406030204" pitchFamily="18" charset="0"/>
                                    </a:rPr>
                                    <m:t>..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 smtClean="0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>
                                          <a:solidFill>
                                            <a:srgbClr val="0070C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solidFill>
                                            <a:srgbClr val="0070C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 smtClean="0">
                                  <a:solidFill>
                                    <a:srgbClr val="FF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027436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m:rPr>
                            <m:nor/>
                          </m:rPr>
                          <a:rPr lang="en-US" sz="1600" i="1">
                            <a:sym typeface="Symbol" panose="05050102010706020507" pitchFamily="18" charset="2"/>
                          </a:rPr>
                          <m:t></m:t>
                        </m:r>
                        <m:r>
                          <m:rPr>
                            <m:nor/>
                          </m:rPr>
                          <a:rPr lang="en-US" sz="1600" i="1" baseline="-25000"/>
                          <m:t>0</m:t>
                        </m:r>
                      </m:den>
                    </m:f>
                    <m:r>
                      <a:rPr lang="pt-BR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d>
                          <m:dPr>
                            <m:ctrlPr>
                              <a:rPr lang="pl-PL" sz="160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pt-BR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lang="pl-PL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r>
                                  <a:rPr lang="en-US" sz="16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pl-PL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</m:nary>
                  </m:oMath>
                </a14:m>
                <a:r>
                  <a:rPr lang="pl-PL" sz="1600" dirty="0"/>
                  <a:t>*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</m:num>
                      <m:den>
                        <m:r>
                          <a:rPr lang="pt-BR" sz="1600" i="1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m:rPr>
                            <m:nor/>
                          </m:rPr>
                          <a:rPr lang="en-US" sz="1600" i="1">
                            <a:sym typeface="Symbol" panose="05050102010706020507" pitchFamily="18" charset="2"/>
                          </a:rPr>
                          <m:t></m:t>
                        </m:r>
                        <m:r>
                          <m:rPr>
                            <m:nor/>
                          </m:rPr>
                          <a:rPr lang="en-US" sz="1600" i="1" baseline="-25000"/>
                          <m:t>0</m:t>
                        </m:r>
                      </m:den>
                    </m:f>
                  </m:oMath>
                </a14:m>
                <a:r>
                  <a:rPr lang="pl-PL" sz="1600" dirty="0"/>
                  <a:t>(</a:t>
                </a:r>
                <a14:m>
                  <m:oMath xmlns:m="http://schemas.openxmlformats.org/officeDocument/2006/math">
                    <m:r>
                      <a:rPr lang="pt-BR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d>
                      <m:dPr>
                        <m:ctrlPr>
                          <a:rPr lang="pl-PL" sz="16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pl-PL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16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pl-PL" sz="16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pl-PL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pl-PL" sz="1600" dirty="0"/>
                  <a:t>)</a:t>
                </a: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0−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pt-BR" sz="160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 smtClean="0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solidFill>
                                        <a:srgbClr val="0070C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>
                                          <a:solidFill>
                                            <a:srgbClr val="0070C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solidFill>
                                                <a:srgbClr val="0070C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solidFill>
                                            <a:srgbClr val="0070C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 smtClean="0">
                                  <a:solidFill>
                                    <a:srgbClr val="FF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15638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0−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1+0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42434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0−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1+0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pt-BR" sz="160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1 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pt-BR" sz="1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648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554480"/>
            <a:ext cx="5591175" cy="365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37876" y="5379401"/>
            <a:ext cx="10556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Task: Estimate the price of the 62,5 m</a:t>
            </a:r>
            <a:r>
              <a:rPr lang="en-US" baseline="30000" dirty="0"/>
              <a:t>2 </a:t>
            </a:r>
            <a:r>
              <a:rPr lang="en-US" dirty="0"/>
              <a:t>apartment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9502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0−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1+0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−1 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 smtClean="0">
                              <a:solidFill>
                                <a:srgbClr val="0070C0"/>
                              </a:solidFill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 smtClean="0">
                              <a:solidFill>
                                <a:srgbClr val="0070C0"/>
                              </a:solidFill>
                            </a:rPr>
                            <m:t>1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num>
                                <m:den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600" i="1" smtClean="0">
                                      <a:solidFill>
                                        <a:srgbClr val="0070C0"/>
                                      </a:solidFill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600" i="1" baseline="-25000" smtClean="0">
                                      <a:solidFill>
                                        <a:srgbClr val="0070C0"/>
                                      </a:solidFill>
                                    </a:rPr>
                                    <m:t>1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pl-PL" sz="160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pt-BR" sz="16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600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6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600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sz="16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sz="1600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 smtClean="0">
                                      <a:solidFill>
                                        <a:srgbClr val="FF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>
                                      <a:solidFill>
                                        <a:srgbClr val="FF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solidFill>
                                        <a:srgbClr val="FF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>
                                          <a:solidFill>
                                            <a:srgbClr val="FF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>
                                              <a:solidFill>
                                                <a:srgbClr val="FF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solidFill>
                                                <a:srgbClr val="FF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solidFill>
                                                <a:srgbClr val="FF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solidFill>
                                            <a:srgbClr val="FF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01832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0−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1+0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−1 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1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l-PL" sz="1600" b="0" i="1" smtClean="0">
                                      <a:latin typeface="Cambria Math" panose="02040503050406030204" pitchFamily="18" charset="0"/>
                                    </a:rPr>
                                    <m:t>..</m:t>
                                  </m:r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pl-PL" sz="1600" b="0" i="1" smtClean="0">
                                      <a:latin typeface="Cambria Math" panose="02040503050406030204" pitchFamily="18" charset="0"/>
                                    </a:rPr>
                                    <m:t>..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 smtClean="0">
                                      <a:solidFill>
                                        <a:srgbClr val="FF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17473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0−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1+0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−1 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1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  <m:r>
                                    <a:rPr lang="pl-PL" sz="16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pl-PL" sz="1600" b="0" i="1" smtClean="0">
                                      <a:latin typeface="Cambria Math" panose="02040503050406030204" pitchFamily="18" charset="0"/>
                                    </a:rPr>
                                    <m:t> ..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 smtClean="0">
                                              <a:solidFill>
                                                <a:srgbClr val="FF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solidFill>
                                                <a:srgbClr val="FF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solidFill>
                                                <a:srgbClr val="FF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70302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0−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1+0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−1 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1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  <m:r>
                                    <a:rPr lang="pl-PL" sz="16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 smtClean="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35293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Computing </a:t>
            </a:r>
            <a:r>
              <a:rPr lang="pl-PL" dirty="0" err="1"/>
              <a:t>Derivatives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𝐺𝑟𝑎𝑑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pl-PL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pl-PL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𝐽</m:t>
                                    </m:r>
                                  </m:num>
                                  <m:den>
                                    <m:r>
                                      <a:rPr lang="pt-BR" sz="16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  <a:sym typeface="Symbol" panose="05050102010706020507" pitchFamily="18" charset="2"/>
                                      </a:rPr>
                                      <m:t>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1600" i="1" baseline="-25000">
                                        <a:effectLst/>
                                        <a:latin typeface="Calibri" panose="020F0502020204030204" pitchFamily="34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0−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>
                                      <a:latin typeface="Cambria Math" panose="02040503050406030204" pitchFamily="18" charset="0"/>
                                    </a:rPr>
                                    <m:t>1+0</m:t>
                                  </m:r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−1 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0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r>
                  <a:rPr lang="en-US" sz="1600" dirty="0"/>
                  <a:t> </a:t>
                </a:r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600" i="1" baseline="-25000"/>
                            <m:t>1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pt-BR" sz="1600" i="1" smtClean="0">
                          <a:latin typeface="Cambria Math" panose="02040503050406030204" pitchFamily="18" charset="0"/>
                        </a:rPr>
                        <m:t>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0−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6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0+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pl-PL" sz="1600" b="0" i="1" baseline="-25000" smtClean="0"/>
                            <m:t>1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pt-BR" sz="160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pl-PL" sz="16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sz="1600" i="1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pl-PL" sz="1600" b="0" i="1" baseline="-25000" smtClean="0"/>
                            <m:t>1</m:t>
                          </m:r>
                        </m:den>
                      </m:f>
                      <m:r>
                        <a:rPr lang="pt-BR" sz="1600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pl-PL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sym typeface="Symbol" panose="05050102010706020507" pitchFamily="18" charset="2"/>
                                        </a:rPr>
                                        <m:t>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l-PL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sSub>
                                <m:sSubPr>
                                  <m:ctrlPr>
                                    <a:rPr lang="pl-PL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pl-PL" sz="1600" dirty="0"/>
              </a:p>
              <a:p>
                <a:pPr marL="0" indent="0">
                  <a:buNone/>
                </a:pPr>
                <a:endParaRPr lang="pl-PL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8780" y="807609"/>
                <a:ext cx="5602519" cy="590469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/>
                  <a:t>Hypothesis:</a:t>
                </a:r>
                <a:endParaRPr lang="en-US" sz="1400" b="1" dirty="0"/>
              </a:p>
              <a:p>
                <a:r>
                  <a:rPr lang="en-US" sz="1400" i="1" dirty="0"/>
                  <a:t>		h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1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 +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sz="1100" i="1" dirty="0">
                  <a:sym typeface="Symbol" panose="05050102010706020507" pitchFamily="18" charset="2"/>
                </a:endParaRPr>
              </a:p>
              <a:p>
                <a:r>
                  <a:rPr lang="en-US" sz="1100" b="1" dirty="0"/>
                  <a:t>Parameters:</a:t>
                </a:r>
                <a:endParaRPr lang="en-US" sz="1400" b="1" dirty="0"/>
              </a:p>
              <a:p>
                <a:r>
                  <a:rPr lang="en-US" sz="1400" i="1" dirty="0">
                    <a:sym typeface="Symbol" panose="05050102010706020507" pitchFamily="18" charset="2"/>
                  </a:rPr>
                  <a:t>		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 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endParaRPr lang="en-US" sz="1400" i="1" dirty="0">
                  <a:sym typeface="Symbol" panose="05050102010706020507" pitchFamily="18" charset="2"/>
                </a:endParaRPr>
              </a:p>
              <a:p>
                <a:endParaRPr lang="en-US" sz="1100" dirty="0"/>
              </a:p>
              <a:p>
                <a:r>
                  <a:rPr lang="en-US" sz="1100" b="1" dirty="0"/>
                  <a:t>Cost:</a:t>
                </a:r>
                <a:endParaRPr lang="en-US" sz="1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1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1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i="1" dirty="0"/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Q</m:t>
                          </m:r>
                          <m:r>
                            <m:rPr>
                              <m:nor/>
                            </m:rPr>
                            <a:rPr lang="en-US" sz="1800" i="1" baseline="-250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pt-BR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l-PL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pt-BR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l-PL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l-PL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  <m:r>
                                    <a:rPr lang="pt-BR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ctrlPr>
                                        <a:rPr lang="pl-PL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pl-PL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pl-PL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sym typeface="Symbol" panose="05050102010706020507" pitchFamily="18" charset="2"/>
                                            </a:rPr>
                                            <m:t>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pl-PL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pt-BR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pl-PL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endParaRPr lang="pl-PL" sz="1100" b="1" dirty="0">
                  <a:sym typeface="Symbol" panose="05050102010706020507" pitchFamily="18" charset="2"/>
                </a:endParaRPr>
              </a:p>
              <a:p>
                <a:r>
                  <a:rPr lang="en-US" sz="1100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1400" dirty="0">
                    <a:sym typeface="Symbol" panose="05050102010706020507" pitchFamily="18" charset="2"/>
                  </a:rPr>
                  <a:t>		minimize J(</a:t>
                </a:r>
                <a:r>
                  <a:rPr lang="en-US" sz="1400" i="1" dirty="0">
                    <a:sym typeface="Symbol" panose="05050102010706020507" pitchFamily="18" charset="2"/>
                  </a:rPr>
                  <a:t>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1400" i="1" dirty="0">
                    <a:sym typeface="Symbol" panose="05050102010706020507" pitchFamily="18" charset="2"/>
                  </a:rPr>
                  <a:t>,</a:t>
                </a:r>
                <a:r>
                  <a:rPr lang="en-US" sz="1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1400" i="1" dirty="0">
                    <a:sym typeface="Symbol" panose="05050102010706020507" pitchFamily="18" charset="2"/>
                  </a:rPr>
                  <a:t>)</a:t>
                </a:r>
                <a:endParaRPr lang="en-US" sz="1400" dirty="0">
                  <a:sym typeface="Symbol" panose="05050102010706020507" pitchFamily="18" charset="2"/>
                </a:endParaRPr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01" y="2180742"/>
                <a:ext cx="3951277" cy="4531562"/>
              </a:xfrm>
              <a:prstGeom prst="rect">
                <a:avLst/>
              </a:prstGeom>
              <a:blipFill>
                <a:blip r:embed="rId3"/>
                <a:stretch>
                  <a:fillRect t="-13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76828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- Summary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626789" y="2126325"/>
                <a:ext cx="5602519" cy="47316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1" dirty="0"/>
                  <a:t>Algorithm</a:t>
                </a:r>
              </a:p>
              <a:p>
                <a:pPr marL="0" indent="0">
                  <a:buNone/>
                </a:pPr>
                <a:r>
                  <a:rPr lang="en-US" dirty="0"/>
                  <a:t>For each </a:t>
                </a:r>
                <a:r>
                  <a:rPr lang="en-US" i="1" dirty="0">
                    <a:sym typeface="Symbol" panose="05050102010706020507" pitchFamily="18" charset="2"/>
                  </a:rPr>
                  <a:t></a:t>
                </a:r>
                <a:r>
                  <a:rPr lang="en-US" i="1" baseline="-25000" dirty="0">
                    <a:sym typeface="Symbol" panose="05050102010706020507" pitchFamily="18" charset="2"/>
                  </a:rPr>
                  <a:t>j</a:t>
                </a:r>
                <a:r>
                  <a:rPr lang="en-US" dirty="0"/>
                  <a:t> repeat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i="1" dirty="0">
                          <a:sym typeface="Symbol" panose="05050102010706020507" pitchFamily="18" charset="2"/>
                        </a:rPr>
                        <m:t></m:t>
                      </m:r>
                      <m:r>
                        <m:rPr>
                          <m:nor/>
                        </m:rPr>
                        <a:rPr lang="en-US" i="1" baseline="-25000" dirty="0">
                          <a:sym typeface="Symbol" panose="05050102010706020507" pitchFamily="18" charset="2"/>
                        </a:rPr>
                        <m:t>j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≔</m:t>
                      </m:r>
                      <m:r>
                        <m:rPr>
                          <m:nor/>
                        </m:rPr>
                        <a:rPr lang="en-US" i="1" dirty="0">
                          <a:sym typeface="Symbol" panose="05050102010706020507" pitchFamily="18" charset="2"/>
                        </a:rPr>
                        <m:t></m:t>
                      </m:r>
                      <m:r>
                        <m:rPr>
                          <m:nor/>
                        </m:rPr>
                        <a:rPr lang="en-US" i="1" baseline="-25000" dirty="0">
                          <a:sym typeface="Symbol" panose="05050102010706020507" pitchFamily="18" charset="2"/>
                        </a:rPr>
                        <m:t>j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i="1" baseline="-25000" dirty="0">
                              <a:sym typeface="Symbol" panose="05050102010706020507" pitchFamily="18" charset="2"/>
                            </a:rPr>
                            <m:t>j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en-US" i="1" dirty="0">
                  <a:sym typeface="Symbol" panose="05050102010706020507" pitchFamily="18" charset="2"/>
                </a:endParaRPr>
              </a:p>
              <a:p>
                <a:pPr marL="0" indent="0">
                  <a:buNone/>
                </a:pPr>
                <a:r>
                  <a:rPr lang="en-US" dirty="0"/>
                  <a:t>Until the cost stops decreasing</a:t>
                </a:r>
                <a:endParaRPr lang="en-US" sz="2800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sz="2800" dirty="0"/>
                  <a:t>‘Batch’ gradient descent</a:t>
                </a:r>
              </a:p>
              <a:p>
                <a:r>
                  <a:rPr lang="en-US" b="1" i="1" dirty="0"/>
                  <a:t>‘Batch’</a:t>
                </a:r>
                <a:r>
                  <a:rPr lang="en-US" dirty="0"/>
                  <a:t>: Each step is using all the training data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26789" y="2126325"/>
                <a:ext cx="5602519" cy="4731675"/>
              </a:xfrm>
              <a:blipFill>
                <a:blip r:embed="rId2"/>
                <a:stretch>
                  <a:fillRect l="-2176" t="-1418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24273" y="2093976"/>
                <a:ext cx="5645585" cy="47188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Hypothesis:</a:t>
                </a:r>
                <a:endParaRPr lang="en-US" sz="2400" b="1" dirty="0"/>
              </a:p>
              <a:p>
                <a:r>
                  <a:rPr lang="en-US" sz="2400" i="1" dirty="0"/>
                  <a:t>		h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2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2400" i="1" dirty="0">
                    <a:sym typeface="Symbol" panose="05050102010706020507" pitchFamily="18" charset="2"/>
                  </a:rPr>
                  <a:t> +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2400" i="1" dirty="0">
                    <a:sym typeface="Symbol" panose="05050102010706020507" pitchFamily="18" charset="2"/>
                  </a:rPr>
                  <a:t>x</a:t>
                </a:r>
              </a:p>
              <a:p>
                <a:endParaRPr lang="en-US" i="1" dirty="0">
                  <a:sym typeface="Symbol" panose="05050102010706020507" pitchFamily="18" charset="2"/>
                </a:endParaRPr>
              </a:p>
              <a:p>
                <a:r>
                  <a:rPr lang="en-US" b="1" dirty="0"/>
                  <a:t>Parameters:</a:t>
                </a:r>
                <a:endParaRPr lang="en-US" sz="2400" b="1" dirty="0"/>
              </a:p>
              <a:p>
                <a:r>
                  <a:rPr lang="en-US" sz="2400" i="1" dirty="0">
                    <a:sym typeface="Symbol" panose="05050102010706020507" pitchFamily="18" charset="2"/>
                  </a:rPr>
                  <a:t>		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2400" i="1" dirty="0">
                    <a:sym typeface="Symbol" panose="05050102010706020507" pitchFamily="18" charset="2"/>
                  </a:rPr>
                  <a:t>,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1</a:t>
                </a:r>
                <a:endParaRPr lang="en-US" sz="2400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  <a:p>
                <a:r>
                  <a:rPr lang="en-US" b="1" dirty="0"/>
                  <a:t>Cost:</a:t>
                </a:r>
                <a:endParaRPr lang="en-US" sz="2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2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2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2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  <m:r>
                        <a:rPr lang="pt-BR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2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i="1" dirty="0"/>
              </a:p>
              <a:p>
                <a:r>
                  <a:rPr lang="en-US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2400" dirty="0">
                    <a:sym typeface="Symbol" panose="05050102010706020507" pitchFamily="18" charset="2"/>
                  </a:rPr>
                  <a:t>		minimize J(</a:t>
                </a:r>
                <a:r>
                  <a:rPr lang="en-US" sz="2400" i="1" dirty="0">
                    <a:sym typeface="Symbol" panose="05050102010706020507" pitchFamily="18" charset="2"/>
                  </a:rPr>
                  <a:t>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2400" i="1" dirty="0">
                    <a:sym typeface="Symbol" panose="05050102010706020507" pitchFamily="18" charset="2"/>
                  </a:rPr>
                  <a:t>,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2400" i="1" dirty="0">
                    <a:sym typeface="Symbol" panose="05050102010706020507" pitchFamily="18" charset="2"/>
                  </a:rPr>
                  <a:t>)</a:t>
                </a:r>
                <a:endParaRPr lang="en-US" sz="2400" dirty="0">
                  <a:sym typeface="Symbol" panose="05050102010706020507" pitchFamily="18" charset="2"/>
                </a:endParaRPr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273" y="2093976"/>
                <a:ext cx="5645585" cy="4718856"/>
              </a:xfrm>
              <a:prstGeom prst="rect">
                <a:avLst/>
              </a:prstGeom>
              <a:blipFill>
                <a:blip r:embed="rId3"/>
                <a:stretch>
                  <a:fillRect l="-972" t="-77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747783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– Using many Inputs</a:t>
            </a:r>
          </a:p>
        </p:txBody>
      </p:sp>
    </p:spTree>
    <p:extLst>
      <p:ext uri="{BB962C8B-B14F-4D97-AF65-F5344CB8AC3E}">
        <p14:creationId xmlns:p14="http://schemas.microsoft.com/office/powerpoint/2010/main" val="16583736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Multiple inputs?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6785336"/>
              </p:ext>
            </p:extLst>
          </p:nvPr>
        </p:nvGraphicFramePr>
        <p:xfrm>
          <a:off x="646439" y="3238881"/>
          <a:ext cx="5158877" cy="3337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7103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2231774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148359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1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(area)</a:t>
                      </a:r>
                    </a:p>
                    <a:p>
                      <a:pPr algn="ctr"/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(price)</a:t>
                      </a:r>
                    </a:p>
                    <a:p>
                      <a:pPr algn="ctr"/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728.7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0627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701.4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0458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71.47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760.2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6693851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46439" y="1864932"/>
            <a:ext cx="10481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Labels are usually not a function of single input.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Using multiple inputs it is possible to improve the model accuracy</a:t>
            </a:r>
          </a:p>
        </p:txBody>
      </p:sp>
    </p:spTree>
    <p:extLst>
      <p:ext uri="{BB962C8B-B14F-4D97-AF65-F5344CB8AC3E}">
        <p14:creationId xmlns:p14="http://schemas.microsoft.com/office/powerpoint/2010/main" val="9882621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Multiple inputs?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3656262"/>
              </p:ext>
            </p:extLst>
          </p:nvPr>
        </p:nvGraphicFramePr>
        <p:xfrm>
          <a:off x="646439" y="3238881"/>
          <a:ext cx="7280079" cy="3337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7103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2121202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2231774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148359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1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(area)</a:t>
                      </a:r>
                    </a:p>
                    <a:p>
                      <a:pPr algn="ctr"/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2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(number of rooms)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(price)</a:t>
                      </a:r>
                    </a:p>
                    <a:p>
                      <a:pPr algn="ctr"/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728.7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0627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701.4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0458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71.47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760.2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6693851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46439" y="1864932"/>
            <a:ext cx="10481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Labels are usually not a function of single input.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Using multiple inputs it is possible to improve the model accuracy</a:t>
            </a:r>
          </a:p>
        </p:txBody>
      </p:sp>
    </p:spTree>
    <p:extLst>
      <p:ext uri="{BB962C8B-B14F-4D97-AF65-F5344CB8AC3E}">
        <p14:creationId xmlns:p14="http://schemas.microsoft.com/office/powerpoint/2010/main" val="23028985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Multiple inputs?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6804969"/>
              </p:ext>
            </p:extLst>
          </p:nvPr>
        </p:nvGraphicFramePr>
        <p:xfrm>
          <a:off x="646439" y="3238881"/>
          <a:ext cx="9874948" cy="3337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7103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2121202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2594869">
                  <a:extLst>
                    <a:ext uri="{9D8B030D-6E8A-4147-A177-3AD203B41FA5}">
                      <a16:colId xmlns:a16="http://schemas.microsoft.com/office/drawing/2014/main" val="1084182719"/>
                    </a:ext>
                  </a:extLst>
                </a:gridCol>
                <a:gridCol w="2231774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148359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1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(area)</a:t>
                      </a:r>
                    </a:p>
                    <a:p>
                      <a:pPr algn="ctr"/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2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(number of rooms)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3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(crime rate)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(price)</a:t>
                      </a:r>
                    </a:p>
                    <a:p>
                      <a:pPr algn="ctr"/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728.7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0627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701.4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0458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71.47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760.2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6693851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46439" y="1864932"/>
            <a:ext cx="10481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Labels are usually not a function of single input.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Using multiple inputs it is possible to improve the model accuracy</a:t>
            </a:r>
          </a:p>
        </p:txBody>
      </p:sp>
    </p:spTree>
    <p:extLst>
      <p:ext uri="{BB962C8B-B14F-4D97-AF65-F5344CB8AC3E}">
        <p14:creationId xmlns:p14="http://schemas.microsoft.com/office/powerpoint/2010/main" val="2541905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1750" y="1554480"/>
            <a:ext cx="5591175" cy="365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37876" y="5379401"/>
            <a:ext cx="10556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Task: Estimate the price of the 62,5 m</a:t>
            </a:r>
            <a:r>
              <a:rPr lang="en-US" baseline="30000" dirty="0"/>
              <a:t>2 </a:t>
            </a:r>
            <a:r>
              <a:rPr lang="en-US" dirty="0"/>
              <a:t>apartment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007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Algorytm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589481" y="3017576"/>
                <a:ext cx="5602519" cy="324432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1" dirty="0"/>
                  <a:t>Algorytm</a:t>
                </a:r>
              </a:p>
              <a:p>
                <a:pPr marL="0" indent="0">
                  <a:buNone/>
                </a:pPr>
                <a:r>
                  <a:rPr lang="en-US" dirty="0"/>
                  <a:t>For each </a:t>
                </a:r>
                <a:r>
                  <a:rPr lang="en-US" i="1" dirty="0">
                    <a:sym typeface="Symbol" panose="05050102010706020507" pitchFamily="18" charset="2"/>
                  </a:rPr>
                  <a:t></a:t>
                </a:r>
                <a:r>
                  <a:rPr lang="en-US" i="1" baseline="-25000" dirty="0">
                    <a:sym typeface="Symbol" panose="05050102010706020507" pitchFamily="18" charset="2"/>
                  </a:rPr>
                  <a:t>j</a:t>
                </a:r>
                <a:r>
                  <a:rPr lang="en-US" dirty="0"/>
                  <a:t> repeat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i="1" dirty="0">
                          <a:sym typeface="Symbol" panose="05050102010706020507" pitchFamily="18" charset="2"/>
                        </a:rPr>
                        <m:t></m:t>
                      </m:r>
                      <m:r>
                        <m:rPr>
                          <m:nor/>
                        </m:rPr>
                        <a:rPr lang="en-US" i="1" baseline="-25000" dirty="0">
                          <a:sym typeface="Symbol" panose="05050102010706020507" pitchFamily="18" charset="2"/>
                        </a:rPr>
                        <m:t>j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≔</m:t>
                      </m:r>
                      <m:r>
                        <m:rPr>
                          <m:nor/>
                        </m:rPr>
                        <a:rPr lang="en-US" i="1" dirty="0">
                          <a:sym typeface="Symbol" panose="05050102010706020507" pitchFamily="18" charset="2"/>
                        </a:rPr>
                        <m:t></m:t>
                      </m:r>
                      <m:r>
                        <m:rPr>
                          <m:nor/>
                        </m:rPr>
                        <a:rPr lang="en-US" i="1" baseline="-25000" dirty="0">
                          <a:sym typeface="Symbol" panose="05050102010706020507" pitchFamily="18" charset="2"/>
                        </a:rPr>
                        <m:t>j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i="1" baseline="-25000" dirty="0">
                              <a:sym typeface="Symbol" panose="05050102010706020507" pitchFamily="18" charset="2"/>
                            </a:rPr>
                            <m:t>j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en-US" i="1" dirty="0">
                  <a:sym typeface="Symbol" panose="05050102010706020507" pitchFamily="18" charset="2"/>
                </a:endParaRPr>
              </a:p>
              <a:p>
                <a:pPr marL="0" indent="0">
                  <a:buNone/>
                </a:pPr>
                <a:r>
                  <a:rPr lang="en-US" dirty="0"/>
                  <a:t>Until the cost stops decreasing</a:t>
                </a:r>
                <a:endParaRPr lang="en-US" sz="2800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589481" y="3017576"/>
                <a:ext cx="5602519" cy="3244328"/>
              </a:xfrm>
              <a:blipFill>
                <a:blip r:embed="rId2"/>
                <a:stretch>
                  <a:fillRect l="-1197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24273" y="2093976"/>
                <a:ext cx="5645585" cy="33165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Hypothesis:</a:t>
                </a:r>
                <a:endParaRPr lang="en-US" sz="2400" i="1" dirty="0">
                  <a:sym typeface="Symbol" panose="05050102010706020507" pitchFamily="18" charset="2"/>
                </a:endParaRPr>
              </a:p>
              <a:p>
                <a:endParaRPr lang="en-US" dirty="0"/>
              </a:p>
              <a:p>
                <a:r>
                  <a:rPr lang="en-US" b="1" dirty="0"/>
                  <a:t>Cost:</a:t>
                </a:r>
                <a:endParaRPr lang="en-US" sz="2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2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2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2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2400" b="0" i="1" baseline="-25000" dirty="0" smtClean="0">
                              <a:sym typeface="Symbol" panose="05050102010706020507" pitchFamily="18" charset="2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2400" b="0" i="1" baseline="-25000" dirty="0" smtClean="0">
                              <a:sym typeface="Symbol" panose="05050102010706020507" pitchFamily="18" charset="2"/>
                            </a:rPr>
                            <m:t>3</m:t>
                          </m:r>
                        </m:e>
                      </m:d>
                      <m:r>
                        <a:rPr lang="pt-BR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2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i="1" dirty="0"/>
              </a:p>
              <a:p>
                <a:r>
                  <a:rPr lang="en-US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2400" dirty="0">
                    <a:sym typeface="Symbol" panose="05050102010706020507" pitchFamily="18" charset="2"/>
                  </a:rPr>
                  <a:t>		minimize J(</a:t>
                </a:r>
                <a:r>
                  <a:rPr lang="en-US" sz="2400" i="1" dirty="0">
                    <a:sym typeface="Symbol" panose="05050102010706020507" pitchFamily="18" charset="2"/>
                  </a:rPr>
                  <a:t>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2400" i="1" dirty="0">
                    <a:sym typeface="Symbol" panose="05050102010706020507" pitchFamily="18" charset="2"/>
                  </a:rPr>
                  <a:t>,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2400" i="1" dirty="0">
                    <a:sym typeface="Symbol" panose="05050102010706020507" pitchFamily="18" charset="2"/>
                  </a:rPr>
                  <a:t>,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sz="2400" i="1" dirty="0">
                    <a:sym typeface="Symbol" panose="05050102010706020507" pitchFamily="18" charset="2"/>
                  </a:rPr>
                  <a:t>,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3</a:t>
                </a:r>
                <a:r>
                  <a:rPr lang="en-US" sz="2400" i="1" dirty="0">
                    <a:sym typeface="Symbol" panose="05050102010706020507" pitchFamily="18" charset="2"/>
                  </a:rPr>
                  <a:t>)</a:t>
                </a:r>
                <a:endParaRPr lang="en-US" sz="2400" dirty="0">
                  <a:sym typeface="Symbol" panose="05050102010706020507" pitchFamily="18" charset="2"/>
                </a:endParaRPr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273" y="2093976"/>
                <a:ext cx="5645585" cy="3316549"/>
              </a:xfrm>
              <a:prstGeom prst="rect">
                <a:avLst/>
              </a:prstGeom>
              <a:blipFill>
                <a:blip r:embed="rId3"/>
                <a:stretch>
                  <a:fillRect l="-972" t="-1103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4426397"/>
              </p:ext>
            </p:extLst>
          </p:nvPr>
        </p:nvGraphicFramePr>
        <p:xfrm>
          <a:off x="8204707" y="77609"/>
          <a:ext cx="3890837" cy="2423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9131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844952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902825">
                  <a:extLst>
                    <a:ext uri="{9D8B030D-6E8A-4147-A177-3AD203B41FA5}">
                      <a16:colId xmlns:a16="http://schemas.microsoft.com/office/drawing/2014/main" val="1084182719"/>
                    </a:ext>
                  </a:extLst>
                </a:gridCol>
                <a:gridCol w="763929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6919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1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2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3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</a:t>
                      </a:r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728.7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0627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701.4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0458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71.47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760.2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66938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05255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– </a:t>
            </a:r>
            <a:r>
              <a:rPr lang="en-US" dirty="0" err="1"/>
              <a:t>NonLinearity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22248" y="22738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944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Nonlinearity - Why?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393" y="2661133"/>
            <a:ext cx="4693444" cy="3429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9042" y="2661133"/>
            <a:ext cx="5079206" cy="32789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9AB758-A2D1-42B6-BBFD-EEA1CFE754FC}"/>
              </a:ext>
            </a:extLst>
          </p:cNvPr>
          <p:cNvSpPr txBox="1"/>
          <p:nvPr/>
        </p:nvSpPr>
        <p:spPr>
          <a:xfrm>
            <a:off x="151405" y="3525624"/>
            <a:ext cx="85245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Price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40715-BB4D-429B-B0A2-AC62CBB155B4}"/>
              </a:ext>
            </a:extLst>
          </p:cNvPr>
          <p:cNvSpPr txBox="1"/>
          <p:nvPr/>
        </p:nvSpPr>
        <p:spPr>
          <a:xfrm>
            <a:off x="5837339" y="3340958"/>
            <a:ext cx="85245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Price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F259C4-FAA7-4ADD-AEC0-4BAB0592D7E1}"/>
              </a:ext>
            </a:extLst>
          </p:cNvPr>
          <p:cNvSpPr txBox="1"/>
          <p:nvPr/>
        </p:nvSpPr>
        <p:spPr>
          <a:xfrm>
            <a:off x="2321141" y="5755448"/>
            <a:ext cx="146843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Area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5E2A6A-19CA-4DA6-8701-A273F5618330}"/>
              </a:ext>
            </a:extLst>
          </p:cNvPr>
          <p:cNvSpPr txBox="1"/>
          <p:nvPr/>
        </p:nvSpPr>
        <p:spPr>
          <a:xfrm>
            <a:off x="7931661" y="5653324"/>
            <a:ext cx="146843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Area</a:t>
            </a:r>
          </a:p>
        </p:txBody>
      </p:sp>
    </p:spTree>
    <p:extLst>
      <p:ext uri="{BB962C8B-B14F-4D97-AF65-F5344CB8AC3E}">
        <p14:creationId xmlns:p14="http://schemas.microsoft.com/office/powerpoint/2010/main" val="14115282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Nonlinearity - Why?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9323577"/>
              </p:ext>
            </p:extLst>
          </p:nvPr>
        </p:nvGraphicFramePr>
        <p:xfrm>
          <a:off x="646439" y="3238881"/>
          <a:ext cx="4892659" cy="29095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7103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965556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105532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1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(area)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728.7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0627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701.4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0458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71.47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760.2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6693851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46439" y="1864932"/>
            <a:ext cx="10481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Inputs -&gt; labels relation does not have to be linear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Nonlinearity may improve the accuracy of the model</a:t>
            </a:r>
          </a:p>
        </p:txBody>
      </p:sp>
    </p:spTree>
    <p:extLst>
      <p:ext uri="{BB962C8B-B14F-4D97-AF65-F5344CB8AC3E}">
        <p14:creationId xmlns:p14="http://schemas.microsoft.com/office/powerpoint/2010/main" val="21471875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Nonlinearity - Why?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1299990"/>
              </p:ext>
            </p:extLst>
          </p:nvPr>
        </p:nvGraphicFramePr>
        <p:xfrm>
          <a:off x="646439" y="3238881"/>
          <a:ext cx="7280079" cy="29095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7103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2387420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1965556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105532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1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(area)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2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(area</a:t>
                      </a:r>
                      <a:r>
                        <a:rPr lang="en-US" sz="2000" baseline="30000" dirty="0"/>
                        <a:t>2</a:t>
                      </a:r>
                      <a:r>
                        <a:rPr lang="en-US" sz="2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(price)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4323.063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4122.924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5162.423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728.7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0627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4897.2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701.4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0458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71.47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5107.961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760.2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6693851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46439" y="1864932"/>
            <a:ext cx="10481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Inputs -&gt; labels relation does not have to be linear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Nonlinearity may improve the accuracy of the model</a:t>
            </a:r>
          </a:p>
        </p:txBody>
      </p:sp>
    </p:spTree>
    <p:extLst>
      <p:ext uri="{BB962C8B-B14F-4D97-AF65-F5344CB8AC3E}">
        <p14:creationId xmlns:p14="http://schemas.microsoft.com/office/powerpoint/2010/main" val="420171221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Algorytm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589481" y="3017576"/>
                <a:ext cx="5602519" cy="324432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1" dirty="0"/>
                  <a:t>Algorithm</a:t>
                </a:r>
              </a:p>
              <a:p>
                <a:pPr marL="0" indent="0">
                  <a:buNone/>
                </a:pPr>
                <a:r>
                  <a:rPr lang="en-US" dirty="0"/>
                  <a:t>For each </a:t>
                </a:r>
                <a:r>
                  <a:rPr lang="en-US" i="1" dirty="0">
                    <a:sym typeface="Symbol" panose="05050102010706020507" pitchFamily="18" charset="2"/>
                  </a:rPr>
                  <a:t></a:t>
                </a:r>
                <a:r>
                  <a:rPr lang="en-US" i="1" baseline="-25000" dirty="0">
                    <a:sym typeface="Symbol" panose="05050102010706020507" pitchFamily="18" charset="2"/>
                  </a:rPr>
                  <a:t>j</a:t>
                </a:r>
                <a:r>
                  <a:rPr lang="en-US" dirty="0"/>
                  <a:t> repeat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i="1" dirty="0">
                          <a:sym typeface="Symbol" panose="05050102010706020507" pitchFamily="18" charset="2"/>
                        </a:rPr>
                        <m:t></m:t>
                      </m:r>
                      <m:r>
                        <m:rPr>
                          <m:nor/>
                        </m:rPr>
                        <a:rPr lang="en-US" i="1" baseline="-25000" dirty="0">
                          <a:sym typeface="Symbol" panose="05050102010706020507" pitchFamily="18" charset="2"/>
                        </a:rPr>
                        <m:t>j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≔</m:t>
                      </m:r>
                      <m:r>
                        <m:rPr>
                          <m:nor/>
                        </m:rPr>
                        <a:rPr lang="en-US" i="1" dirty="0">
                          <a:sym typeface="Symbol" panose="05050102010706020507" pitchFamily="18" charset="2"/>
                        </a:rPr>
                        <m:t></m:t>
                      </m:r>
                      <m:r>
                        <m:rPr>
                          <m:nor/>
                        </m:rPr>
                        <a:rPr lang="en-US" i="1" baseline="-25000" dirty="0">
                          <a:sym typeface="Symbol" panose="05050102010706020507" pitchFamily="18" charset="2"/>
                        </a:rPr>
                        <m:t>j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i="1" baseline="-25000" dirty="0">
                              <a:sym typeface="Symbol" panose="05050102010706020507" pitchFamily="18" charset="2"/>
                            </a:rPr>
                            <m:t>j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en-US" i="1" dirty="0">
                  <a:sym typeface="Symbol" panose="05050102010706020507" pitchFamily="18" charset="2"/>
                </a:endParaRPr>
              </a:p>
              <a:p>
                <a:pPr marL="0" indent="0">
                  <a:buNone/>
                </a:pPr>
                <a:r>
                  <a:rPr lang="en-US" dirty="0"/>
                  <a:t>Until the cost stops decreasing</a:t>
                </a:r>
                <a:endParaRPr lang="en-US" sz="2800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589481" y="3017576"/>
                <a:ext cx="5602519" cy="3244328"/>
              </a:xfrm>
              <a:blipFill>
                <a:blip r:embed="rId2"/>
                <a:stretch>
                  <a:fillRect l="-1197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24273" y="2093976"/>
                <a:ext cx="5645585" cy="4055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Hypothesis:</a:t>
                </a:r>
                <a:endParaRPr lang="en-US" sz="2400" b="1" dirty="0"/>
              </a:p>
              <a:p>
                <a:r>
                  <a:rPr lang="en-US" sz="2400" i="1" dirty="0"/>
                  <a:t>		h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</a:t>
                </a:r>
                <a:r>
                  <a:rPr lang="en-US" sz="2400" i="1" dirty="0">
                    <a:sym typeface="Symbol" panose="05050102010706020507" pitchFamily="18" charset="2"/>
                  </a:rPr>
                  <a:t>(x)=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2400" i="1" dirty="0">
                    <a:sym typeface="Symbol" panose="05050102010706020507" pitchFamily="18" charset="2"/>
                  </a:rPr>
                  <a:t> +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2400" i="1" dirty="0">
                    <a:sym typeface="Symbol" panose="05050102010706020507" pitchFamily="18" charset="2"/>
                  </a:rPr>
                  <a:t>x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2400" i="1" dirty="0">
                    <a:sym typeface="Symbol" panose="05050102010706020507" pitchFamily="18" charset="2"/>
                  </a:rPr>
                  <a:t> +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sz="2400" i="1" dirty="0">
                    <a:sym typeface="Symbol" panose="05050102010706020507" pitchFamily="18" charset="2"/>
                  </a:rPr>
                  <a:t>x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2</a:t>
                </a:r>
                <a:endParaRPr lang="en-US" i="1" dirty="0">
                  <a:sym typeface="Symbol" panose="05050102010706020507" pitchFamily="18" charset="2"/>
                </a:endParaRPr>
              </a:p>
              <a:p>
                <a:r>
                  <a:rPr lang="en-US" b="1" dirty="0"/>
                  <a:t>Parameters:</a:t>
                </a:r>
                <a:endParaRPr lang="en-US" sz="2400" b="1" dirty="0"/>
              </a:p>
              <a:p>
                <a:r>
                  <a:rPr lang="en-US" sz="2400" i="1" dirty="0">
                    <a:sym typeface="Symbol" panose="05050102010706020507" pitchFamily="18" charset="2"/>
                  </a:rPr>
                  <a:t>		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2400" i="1" dirty="0">
                    <a:sym typeface="Symbol" panose="05050102010706020507" pitchFamily="18" charset="2"/>
                  </a:rPr>
                  <a:t>,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2400" i="1" dirty="0">
                    <a:sym typeface="Symbol" panose="05050102010706020507" pitchFamily="18" charset="2"/>
                  </a:rPr>
                  <a:t>,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2</a:t>
                </a:r>
                <a:endParaRPr lang="en-US" dirty="0"/>
              </a:p>
              <a:p>
                <a:r>
                  <a:rPr lang="en-US" b="1" dirty="0"/>
                  <a:t>Cost:</a:t>
                </a:r>
                <a:endParaRPr lang="en-US" sz="2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pt-B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2400" i="1" dirty="0">
                              <a:sym typeface="Symbol" panose="05050102010706020507" pitchFamily="18" charset="2"/>
                            </a:rPr>
                            <m:t></m:t>
                          </m:r>
                          <m:r>
                            <m:rPr>
                              <m:nor/>
                            </m:rPr>
                            <a:rPr lang="en-US" sz="2400" i="1" baseline="-25000" dirty="0">
                              <a:sym typeface="Symbol" panose="05050102010706020507" pitchFamily="18" charset="2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2400" i="1" baseline="-25000" dirty="0">
                              <a:sym typeface="Symbol" panose="05050102010706020507" pitchFamily="18" charset="2"/>
                            </a:rPr>
                            <m:t>1</m:t>
                          </m:r>
                          <m:r>
                            <m:rPr>
                              <m:nor/>
                            </m:rPr>
                            <a:rPr lang="en-US" sz="2400" i="1" dirty="0">
                              <a:sym typeface="Symbol" panose="05050102010706020507" pitchFamily="18" charset="2"/>
                            </a:rPr>
                            <m:t>,</m:t>
                          </m:r>
                          <m:r>
                            <m:rPr>
                              <m:nor/>
                            </m:rPr>
                            <a:rPr lang="en-US" sz="2400" b="0" i="1" baseline="-25000" dirty="0" smtClean="0">
                              <a:sym typeface="Symbol" panose="05050102010706020507" pitchFamily="18" charset="2"/>
                            </a:rPr>
                            <m:t>2</m:t>
                          </m:r>
                        </m:e>
                      </m:d>
                      <m:r>
                        <a:rPr lang="pt-BR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2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y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−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/>
                                    <m:t>h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baseline="-25000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pl-PL" sz="2400" i="1" dirty="0">
                                      <a:sym typeface="Symbol" panose="05050102010706020507" pitchFamily="18" charset="2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baseline="-25000" dirty="0">
                                      <a:sym typeface="Symbol" panose="05050102010706020507" pitchFamily="18" charset="2"/>
                                    </a:rPr>
                                    <m:t>i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)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i="1" dirty="0"/>
              </a:p>
              <a:p>
                <a:r>
                  <a:rPr lang="en-US" b="1" dirty="0">
                    <a:sym typeface="Symbol" panose="05050102010706020507" pitchFamily="18" charset="2"/>
                  </a:rPr>
                  <a:t>Goal: </a:t>
                </a:r>
              </a:p>
              <a:p>
                <a:r>
                  <a:rPr lang="en-US" sz="2400" dirty="0">
                    <a:sym typeface="Symbol" panose="05050102010706020507" pitchFamily="18" charset="2"/>
                  </a:rPr>
                  <a:t>		minimize J(</a:t>
                </a:r>
                <a:r>
                  <a:rPr lang="en-US" sz="2400" i="1" dirty="0">
                    <a:sym typeface="Symbol" panose="05050102010706020507" pitchFamily="18" charset="2"/>
                  </a:rPr>
                  <a:t>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2400" i="1" dirty="0">
                    <a:sym typeface="Symbol" panose="05050102010706020507" pitchFamily="18" charset="2"/>
                  </a:rPr>
                  <a:t>,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2400" i="1" dirty="0">
                    <a:sym typeface="Symbol" panose="05050102010706020507" pitchFamily="18" charset="2"/>
                  </a:rPr>
                  <a:t>,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sz="2400" i="1" dirty="0">
                    <a:sym typeface="Symbol" panose="05050102010706020507" pitchFamily="18" charset="2"/>
                  </a:rPr>
                  <a:t>)</a:t>
                </a:r>
                <a:endParaRPr lang="en-US" sz="2400" dirty="0">
                  <a:sym typeface="Symbol" panose="05050102010706020507" pitchFamily="18" charset="2"/>
                </a:endParaRPr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273" y="2093976"/>
                <a:ext cx="5645585" cy="4055213"/>
              </a:xfrm>
              <a:prstGeom prst="rect">
                <a:avLst/>
              </a:prstGeom>
              <a:blipFill>
                <a:blip r:embed="rId3"/>
                <a:stretch>
                  <a:fillRect l="-972" t="-902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6329045"/>
              </p:ext>
            </p:extLst>
          </p:nvPr>
        </p:nvGraphicFramePr>
        <p:xfrm>
          <a:off x="8204707" y="77609"/>
          <a:ext cx="3769116" cy="2423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8027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287459">
                  <a:extLst>
                    <a:ext uri="{9D8B030D-6E8A-4147-A177-3AD203B41FA5}">
                      <a16:colId xmlns:a16="http://schemas.microsoft.com/office/drawing/2014/main" val="2123433640"/>
                    </a:ext>
                  </a:extLst>
                </a:gridCol>
                <a:gridCol w="963630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6919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1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X</a:t>
                      </a:r>
                      <a:r>
                        <a:rPr lang="en-US" sz="2800" baseline="-25000" dirty="0"/>
                        <a:t>2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</a:t>
                      </a:r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4323.063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4122.924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5162.423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728.7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0627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4897.2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701.4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0458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71.47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5107.961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760.2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66938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24658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Nonlinearity and the number of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Two input features, Hypothesis: second order polynomial</a:t>
            </a:r>
          </a:p>
          <a:p>
            <a:pPr lvl="1"/>
            <a:r>
              <a:rPr lang="en-US" sz="2000" dirty="0"/>
              <a:t>Non Linear hypothesis: x</a:t>
            </a:r>
            <a:r>
              <a:rPr lang="en-US" sz="2000" baseline="-25000" dirty="0"/>
              <a:t>1</a:t>
            </a:r>
            <a:r>
              <a:rPr lang="en-US" sz="2000" dirty="0"/>
              <a:t>, x</a:t>
            </a:r>
            <a:r>
              <a:rPr lang="en-US" sz="2000" baseline="-25000" dirty="0"/>
              <a:t>2</a:t>
            </a:r>
          </a:p>
          <a:p>
            <a:pPr lvl="1"/>
            <a:r>
              <a:rPr lang="en-US" sz="2000" dirty="0"/>
              <a:t>Linear hypothesis: </a:t>
            </a:r>
            <a:r>
              <a:rPr lang="en-US" sz="2000" i="1" dirty="0"/>
              <a:t>h</a:t>
            </a:r>
            <a:r>
              <a:rPr lang="en-US" sz="2000" i="1" baseline="-25000" dirty="0">
                <a:sym typeface="Symbol" panose="05050102010706020507" pitchFamily="18" charset="2"/>
              </a:rPr>
              <a:t></a:t>
            </a:r>
            <a:r>
              <a:rPr lang="en-US" sz="2000" i="1" dirty="0">
                <a:sym typeface="Symbol" panose="05050102010706020507" pitchFamily="18" charset="2"/>
              </a:rPr>
              <a:t>(x)= </a:t>
            </a:r>
            <a:r>
              <a:rPr lang="en-US" sz="2000" i="1" baseline="-25000" dirty="0">
                <a:sym typeface="Symbol" panose="05050102010706020507" pitchFamily="18" charset="2"/>
              </a:rPr>
              <a:t>0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endParaRPr lang="en-US" sz="2000" i="1" dirty="0">
              <a:sym typeface="Symbol" panose="05050102010706020507" pitchFamily="18" charset="2"/>
            </a:endParaRPr>
          </a:p>
          <a:p>
            <a:pPr lvl="1"/>
            <a:r>
              <a:rPr lang="en-US" sz="2000" dirty="0"/>
              <a:t>Nonlinear hypothesis : </a:t>
            </a:r>
            <a:r>
              <a:rPr lang="en-US" sz="2000" i="1" dirty="0"/>
              <a:t>h</a:t>
            </a:r>
            <a:r>
              <a:rPr lang="en-US" sz="2000" i="1" baseline="-25000" dirty="0">
                <a:sym typeface="Symbol" panose="05050102010706020507" pitchFamily="18" charset="2"/>
              </a:rPr>
              <a:t></a:t>
            </a:r>
            <a:r>
              <a:rPr lang="en-US" sz="2000" i="1" dirty="0">
                <a:sym typeface="Symbol" panose="05050102010706020507" pitchFamily="18" charset="2"/>
              </a:rPr>
              <a:t>(x)= </a:t>
            </a:r>
            <a:r>
              <a:rPr lang="en-US" sz="2000" i="1" baseline="-25000" dirty="0">
                <a:sym typeface="Symbol" panose="05050102010706020507" pitchFamily="18" charset="2"/>
              </a:rPr>
              <a:t>0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baseline="30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4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baseline="30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5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</a:p>
          <a:p>
            <a:pPr lvl="1"/>
            <a:endParaRPr lang="en-US" sz="2000" i="1" baseline="-25000" dirty="0">
              <a:sym typeface="Symbol" panose="05050102010706020507" pitchFamily="18" charset="2"/>
            </a:endParaRPr>
          </a:p>
          <a:p>
            <a:r>
              <a:rPr lang="en-US" sz="2400" dirty="0"/>
              <a:t>Three input features, Hypothesis: third order polynomial</a:t>
            </a:r>
          </a:p>
          <a:p>
            <a:pPr lvl="1"/>
            <a:r>
              <a:rPr lang="en-US" sz="2000" dirty="0"/>
              <a:t>Inputs: x</a:t>
            </a:r>
            <a:r>
              <a:rPr lang="en-US" sz="2000" baseline="-25000" dirty="0"/>
              <a:t>1</a:t>
            </a:r>
            <a:r>
              <a:rPr lang="en-US" sz="2000" dirty="0"/>
              <a:t>, x</a:t>
            </a:r>
            <a:r>
              <a:rPr lang="en-US" sz="2000" baseline="-25000" dirty="0"/>
              <a:t>2</a:t>
            </a:r>
            <a:r>
              <a:rPr lang="en-US" sz="2000" dirty="0"/>
              <a:t>, x</a:t>
            </a:r>
            <a:r>
              <a:rPr lang="en-US" sz="2000" baseline="-25000" dirty="0"/>
              <a:t>3</a:t>
            </a:r>
          </a:p>
          <a:p>
            <a:pPr lvl="1"/>
            <a:r>
              <a:rPr lang="en-US" sz="2000" dirty="0"/>
              <a:t>Linear hypothesis: </a:t>
            </a:r>
            <a:r>
              <a:rPr lang="en-US" sz="2000" i="1" dirty="0"/>
              <a:t>h</a:t>
            </a:r>
            <a:r>
              <a:rPr lang="en-US" sz="2000" i="1" baseline="-25000" dirty="0">
                <a:sym typeface="Symbol" panose="05050102010706020507" pitchFamily="18" charset="2"/>
              </a:rPr>
              <a:t></a:t>
            </a:r>
            <a:r>
              <a:rPr lang="en-US" sz="2000" i="1" dirty="0">
                <a:sym typeface="Symbol" panose="05050102010706020507" pitchFamily="18" charset="2"/>
              </a:rPr>
              <a:t>(x)= </a:t>
            </a:r>
            <a:r>
              <a:rPr lang="en-US" sz="2000" i="1" baseline="-25000" dirty="0">
                <a:sym typeface="Symbol" panose="05050102010706020507" pitchFamily="18" charset="2"/>
              </a:rPr>
              <a:t>0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 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endParaRPr lang="en-US" sz="2000" i="1" dirty="0">
              <a:sym typeface="Symbol" panose="05050102010706020507" pitchFamily="18" charset="2"/>
            </a:endParaRPr>
          </a:p>
          <a:p>
            <a:pPr lvl="1"/>
            <a:r>
              <a:rPr lang="en-US" sz="2000" dirty="0"/>
              <a:t>Nonlinear hypothesis: </a:t>
            </a:r>
            <a:r>
              <a:rPr lang="en-US" sz="2000" i="1" dirty="0"/>
              <a:t>h</a:t>
            </a:r>
            <a:r>
              <a:rPr lang="en-US" sz="2000" i="1" baseline="-25000" dirty="0">
                <a:sym typeface="Symbol" panose="05050102010706020507" pitchFamily="18" charset="2"/>
              </a:rPr>
              <a:t></a:t>
            </a:r>
            <a:r>
              <a:rPr lang="en-US" sz="2000" i="1" dirty="0">
                <a:sym typeface="Symbol" panose="05050102010706020507" pitchFamily="18" charset="2"/>
              </a:rPr>
              <a:t>(x)= </a:t>
            </a:r>
            <a:r>
              <a:rPr lang="en-US" sz="2000" i="1" baseline="-25000" dirty="0">
                <a:sym typeface="Symbol" panose="05050102010706020507" pitchFamily="18" charset="2"/>
              </a:rPr>
              <a:t>0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 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4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baseline="30000" dirty="0">
                <a:sym typeface="Symbol" panose="05050102010706020507" pitchFamily="18" charset="2"/>
              </a:rPr>
              <a:t>3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5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baseline="30000" dirty="0">
                <a:sym typeface="Symbol" panose="05050102010706020507" pitchFamily="18" charset="2"/>
              </a:rPr>
              <a:t>3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6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r>
              <a:rPr lang="en-US" sz="2000" i="1" baseline="30000" dirty="0">
                <a:sym typeface="Symbol" panose="05050102010706020507" pitchFamily="18" charset="2"/>
              </a:rPr>
              <a:t>3</a:t>
            </a:r>
            <a:r>
              <a:rPr lang="en-US" sz="2000" i="1" dirty="0">
                <a:sym typeface="Symbol" panose="05050102010706020507" pitchFamily="18" charset="2"/>
              </a:rPr>
              <a:t> </a:t>
            </a:r>
          </a:p>
          <a:p>
            <a:pPr marL="274320" lvl="1" indent="0">
              <a:buNone/>
            </a:pPr>
            <a:r>
              <a:rPr lang="en-US" sz="2000" i="1" dirty="0">
                <a:sym typeface="Symbol" panose="05050102010706020507" pitchFamily="18" charset="2"/>
              </a:rPr>
              <a:t>	+</a:t>
            </a:r>
            <a:r>
              <a:rPr lang="en-US" sz="2000" i="1" baseline="-25000" dirty="0">
                <a:sym typeface="Symbol" panose="05050102010706020507" pitchFamily="18" charset="2"/>
              </a:rPr>
              <a:t>7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baseline="30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 +</a:t>
            </a:r>
            <a:r>
              <a:rPr lang="en-US" sz="2000" i="1" baseline="-25000" dirty="0">
                <a:sym typeface="Symbol" panose="05050102010706020507" pitchFamily="18" charset="2"/>
              </a:rPr>
              <a:t>8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baseline="30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r>
              <a:rPr lang="en-US" sz="2000" i="1" dirty="0">
                <a:sym typeface="Symbol" panose="05050102010706020507" pitchFamily="18" charset="2"/>
              </a:rPr>
              <a:t>+</a:t>
            </a:r>
            <a:r>
              <a:rPr lang="en-US" sz="2000" i="1" baseline="-25000" dirty="0">
                <a:sym typeface="Symbol" panose="05050102010706020507" pitchFamily="18" charset="2"/>
              </a:rPr>
              <a:t>9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baseline="30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 +</a:t>
            </a:r>
            <a:r>
              <a:rPr lang="en-US" sz="2000" i="1" baseline="-25000" dirty="0">
                <a:sym typeface="Symbol" panose="05050102010706020507" pitchFamily="18" charset="2"/>
              </a:rPr>
              <a:t>10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baseline="30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r>
              <a:rPr lang="en-US" sz="2000" i="1" dirty="0">
                <a:sym typeface="Symbol" panose="05050102010706020507" pitchFamily="18" charset="2"/>
              </a:rPr>
              <a:t>+</a:t>
            </a:r>
            <a:r>
              <a:rPr lang="en-US" sz="2000" i="1" baseline="-25000" dirty="0">
                <a:sym typeface="Symbol" panose="05050102010706020507" pitchFamily="18" charset="2"/>
              </a:rPr>
              <a:t>11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r>
              <a:rPr lang="en-US" sz="2000" i="1" baseline="30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 +</a:t>
            </a:r>
            <a:r>
              <a:rPr lang="en-US" sz="2000" i="1" baseline="-25000" dirty="0">
                <a:sym typeface="Symbol" panose="05050102010706020507" pitchFamily="18" charset="2"/>
              </a:rPr>
              <a:t>11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r>
              <a:rPr lang="en-US" sz="2000" i="1" baseline="30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 + </a:t>
            </a:r>
            <a:r>
              <a:rPr lang="en-US" sz="2000" i="1" baseline="-25000" dirty="0">
                <a:sym typeface="Symbol" panose="05050102010706020507" pitchFamily="18" charset="2"/>
              </a:rPr>
              <a:t>12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</a:p>
          <a:p>
            <a:pPr marL="274320" lvl="1" indent="0">
              <a:buNone/>
            </a:pPr>
            <a:r>
              <a:rPr lang="en-US" sz="2000" i="1" dirty="0">
                <a:sym typeface="Symbol" panose="05050102010706020507" pitchFamily="18" charset="2"/>
              </a:rPr>
              <a:t>	+</a:t>
            </a:r>
            <a:r>
              <a:rPr lang="en-US" sz="2000" i="1" baseline="-25000" dirty="0">
                <a:sym typeface="Symbol" panose="05050102010706020507" pitchFamily="18" charset="2"/>
              </a:rPr>
              <a:t>13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baseline="30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 +</a:t>
            </a:r>
            <a:r>
              <a:rPr lang="en-US" sz="2000" i="1" baseline="-25000" dirty="0">
                <a:sym typeface="Symbol" panose="05050102010706020507" pitchFamily="18" charset="2"/>
              </a:rPr>
              <a:t>13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baseline="30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+</a:t>
            </a:r>
            <a:r>
              <a:rPr lang="en-US" sz="2000" i="1" baseline="-25000" dirty="0">
                <a:sym typeface="Symbol" panose="05050102010706020507" pitchFamily="18" charset="2"/>
              </a:rPr>
              <a:t>14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r>
              <a:rPr lang="en-US" sz="2000" i="1" baseline="30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 +</a:t>
            </a:r>
            <a:r>
              <a:rPr lang="en-US" sz="2000" i="1" baseline="-25000" dirty="0">
                <a:sym typeface="Symbol" panose="05050102010706020507" pitchFamily="18" charset="2"/>
              </a:rPr>
              <a:t>15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+</a:t>
            </a:r>
            <a:r>
              <a:rPr lang="en-US" sz="2000" i="1" baseline="-25000" dirty="0">
                <a:sym typeface="Symbol" panose="05050102010706020507" pitchFamily="18" charset="2"/>
              </a:rPr>
              <a:t>16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1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r>
              <a:rPr lang="en-US" sz="2000" i="1" dirty="0">
                <a:sym typeface="Symbol" panose="05050102010706020507" pitchFamily="18" charset="2"/>
              </a:rPr>
              <a:t> +</a:t>
            </a:r>
            <a:r>
              <a:rPr lang="en-US" sz="2000" i="1" baseline="-25000" dirty="0">
                <a:sym typeface="Symbol" panose="05050102010706020507" pitchFamily="18" charset="2"/>
              </a:rPr>
              <a:t>17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2</a:t>
            </a:r>
            <a:r>
              <a:rPr lang="en-US" sz="2000" i="1" dirty="0">
                <a:sym typeface="Symbol" panose="05050102010706020507" pitchFamily="18" charset="2"/>
              </a:rPr>
              <a:t>x</a:t>
            </a:r>
            <a:r>
              <a:rPr lang="en-US" sz="2000" i="1" baseline="-25000" dirty="0">
                <a:sym typeface="Symbol" panose="05050102010706020507" pitchFamily="18" charset="2"/>
              </a:rPr>
              <a:t>3</a:t>
            </a:r>
            <a:endParaRPr lang="en-US" sz="2000" i="1" baseline="30000" dirty="0">
              <a:sym typeface="Symbol" panose="05050102010706020507" pitchFamily="18" charset="2"/>
            </a:endParaRPr>
          </a:p>
          <a:p>
            <a:pPr marL="274320" lvl="1" indent="0">
              <a:buNone/>
            </a:pPr>
            <a:endParaRPr lang="en-US" sz="2000" i="1" baseline="30000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sz="2400" i="1" baseline="30000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sz="2400" i="1" baseline="30000" dirty="0">
              <a:sym typeface="Symbol" panose="05050102010706020507" pitchFamily="18" charset="2"/>
            </a:endParaRPr>
          </a:p>
          <a:p>
            <a:endParaRPr lang="en-US" sz="2400" i="1" baseline="30000" dirty="0">
              <a:sym typeface="Symbol" panose="05050102010706020507" pitchFamily="18" charset="2"/>
            </a:endParaRPr>
          </a:p>
          <a:p>
            <a:endParaRPr lang="en-US" sz="2400" i="1" dirty="0">
              <a:sym typeface="Symbol" panose="05050102010706020507" pitchFamily="18" charset="2"/>
            </a:endParaRPr>
          </a:p>
          <a:p>
            <a:endParaRPr lang="en-US" sz="2400" i="1" baseline="30000" dirty="0">
              <a:sym typeface="Symbol" panose="05050102010706020507" pitchFamily="18" charset="2"/>
            </a:endParaRPr>
          </a:p>
          <a:p>
            <a:endParaRPr lang="en-US" sz="2400" i="1" dirty="0">
              <a:sym typeface="Symbol" panose="05050102010706020507" pitchFamily="18" charset="2"/>
            </a:endParaRPr>
          </a:p>
          <a:p>
            <a:endParaRPr lang="en-US" sz="2400" i="1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631150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2121407"/>
            <a:ext cx="7240775" cy="3619636"/>
          </a:xfrm>
        </p:spPr>
        <p:txBody>
          <a:bodyPr/>
          <a:lstStyle/>
          <a:p>
            <a:r>
              <a:rPr lang="en-US" b="1" dirty="0"/>
              <a:t>Hypothesis</a:t>
            </a:r>
            <a:r>
              <a:rPr lang="en-US" dirty="0"/>
              <a:t>: </a:t>
            </a:r>
            <a:r>
              <a:rPr lang="en-US" i="1" dirty="0"/>
              <a:t>h</a:t>
            </a:r>
            <a:r>
              <a:rPr lang="en-US" i="1" baseline="-25000" dirty="0">
                <a:sym typeface="Symbol" panose="05050102010706020507" pitchFamily="18" charset="2"/>
              </a:rPr>
              <a:t></a:t>
            </a:r>
            <a:r>
              <a:rPr lang="en-US" i="1" dirty="0">
                <a:sym typeface="Symbol" panose="05050102010706020507" pitchFamily="18" charset="2"/>
              </a:rPr>
              <a:t>(x)= </a:t>
            </a:r>
            <a:r>
              <a:rPr lang="en-US" i="1" baseline="-25000" dirty="0">
                <a:sym typeface="Symbol" panose="05050102010706020507" pitchFamily="18" charset="2"/>
              </a:rPr>
              <a:t>0</a:t>
            </a:r>
            <a:r>
              <a:rPr lang="en-US" i="1" dirty="0">
                <a:sym typeface="Symbol" panose="05050102010706020507" pitchFamily="18" charset="2"/>
              </a:rPr>
              <a:t> + </a:t>
            </a:r>
            <a:r>
              <a:rPr lang="en-US" i="1" baseline="-25000" dirty="0">
                <a:sym typeface="Symbol" panose="05050102010706020507" pitchFamily="18" charset="2"/>
              </a:rPr>
              <a:t>1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i="1" baseline="-25000" dirty="0">
                <a:sym typeface="Symbol" panose="05050102010706020507" pitchFamily="18" charset="2"/>
              </a:rPr>
              <a:t>1</a:t>
            </a:r>
            <a:r>
              <a:rPr lang="en-US" i="1" dirty="0">
                <a:sym typeface="Symbol" panose="05050102010706020507" pitchFamily="18" charset="2"/>
              </a:rPr>
              <a:t> + </a:t>
            </a:r>
            <a:r>
              <a:rPr lang="en-US" i="1" baseline="-25000" dirty="0">
                <a:sym typeface="Symbol" panose="05050102010706020507" pitchFamily="18" charset="2"/>
              </a:rPr>
              <a:t>2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i="1" baseline="-25000" dirty="0">
                <a:sym typeface="Symbol" panose="05050102010706020507" pitchFamily="18" charset="2"/>
              </a:rPr>
              <a:t>2</a:t>
            </a:r>
            <a:r>
              <a:rPr lang="en-US" i="1" dirty="0">
                <a:sym typeface="Symbol" panose="05050102010706020507" pitchFamily="18" charset="2"/>
              </a:rPr>
              <a:t> + </a:t>
            </a:r>
            <a:r>
              <a:rPr lang="en-US" i="1" baseline="-25000" dirty="0">
                <a:sym typeface="Symbol" panose="05050102010706020507" pitchFamily="18" charset="2"/>
              </a:rPr>
              <a:t>3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i="1" baseline="-25000" dirty="0">
                <a:sym typeface="Symbol" panose="05050102010706020507" pitchFamily="18" charset="2"/>
              </a:rPr>
              <a:t>3</a:t>
            </a:r>
            <a:r>
              <a:rPr lang="en-US" i="1" dirty="0">
                <a:sym typeface="Symbol" panose="05050102010706020507" pitchFamily="18" charset="2"/>
              </a:rPr>
              <a:t> + </a:t>
            </a:r>
            <a:r>
              <a:rPr lang="en-US" i="1" baseline="-25000" dirty="0">
                <a:sym typeface="Symbol" panose="05050102010706020507" pitchFamily="18" charset="2"/>
              </a:rPr>
              <a:t>4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i="1" baseline="-25000" dirty="0">
                <a:sym typeface="Symbol" panose="05050102010706020507" pitchFamily="18" charset="2"/>
              </a:rPr>
              <a:t>4</a:t>
            </a:r>
            <a:r>
              <a:rPr lang="en-US" i="1" dirty="0">
                <a:sym typeface="Symbol" panose="05050102010706020507" pitchFamily="18" charset="2"/>
              </a:rPr>
              <a:t> + </a:t>
            </a:r>
            <a:r>
              <a:rPr lang="en-US" i="1" baseline="-25000" dirty="0">
                <a:sym typeface="Symbol" panose="05050102010706020507" pitchFamily="18" charset="2"/>
              </a:rPr>
              <a:t>5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i="1" baseline="-25000" dirty="0">
                <a:sym typeface="Symbol" panose="05050102010706020507" pitchFamily="18" charset="2"/>
              </a:rPr>
              <a:t>5</a:t>
            </a:r>
            <a:endParaRPr lang="en-US" i="1" dirty="0">
              <a:sym typeface="Symbol" panose="05050102010706020507" pitchFamily="18" charset="2"/>
            </a:endParaRPr>
          </a:p>
          <a:p>
            <a:r>
              <a:rPr lang="en-US" b="1" dirty="0">
                <a:sym typeface="Symbol" panose="05050102010706020507" pitchFamily="18" charset="2"/>
              </a:rPr>
              <a:t>Assume</a:t>
            </a:r>
            <a:r>
              <a:rPr lang="en-US" dirty="0">
                <a:sym typeface="Symbol" panose="05050102010706020507" pitchFamily="18" charset="2"/>
              </a:rPr>
              <a:t>: x</a:t>
            </a:r>
            <a:r>
              <a:rPr lang="en-US" baseline="-25000" dirty="0">
                <a:sym typeface="Symbol" panose="05050102010706020507" pitchFamily="18" charset="2"/>
              </a:rPr>
              <a:t>0</a:t>
            </a:r>
            <a:r>
              <a:rPr lang="en-US" dirty="0">
                <a:sym typeface="Symbol" panose="05050102010706020507" pitchFamily="18" charset="2"/>
              </a:rPr>
              <a:t> = 1</a:t>
            </a:r>
          </a:p>
          <a:p>
            <a:r>
              <a:rPr lang="en-US" b="1" dirty="0"/>
              <a:t>Hypothesis</a:t>
            </a:r>
            <a:r>
              <a:rPr lang="en-US" dirty="0"/>
              <a:t>: </a:t>
            </a:r>
            <a:r>
              <a:rPr lang="en-US" i="1" dirty="0"/>
              <a:t>h</a:t>
            </a:r>
            <a:r>
              <a:rPr lang="en-US" i="1" baseline="-25000" dirty="0">
                <a:sym typeface="Symbol" panose="05050102010706020507" pitchFamily="18" charset="2"/>
              </a:rPr>
              <a:t></a:t>
            </a:r>
            <a:r>
              <a:rPr lang="en-US" i="1" dirty="0">
                <a:sym typeface="Symbol" panose="05050102010706020507" pitchFamily="18" charset="2"/>
              </a:rPr>
              <a:t>(x)= </a:t>
            </a:r>
            <a:r>
              <a:rPr lang="en-US" i="1" baseline="-25000" dirty="0">
                <a:sym typeface="Symbol" panose="05050102010706020507" pitchFamily="18" charset="2"/>
              </a:rPr>
              <a:t>0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i="1" baseline="-25000" dirty="0">
                <a:sym typeface="Symbol" panose="05050102010706020507" pitchFamily="18" charset="2"/>
              </a:rPr>
              <a:t>0</a:t>
            </a:r>
            <a:r>
              <a:rPr lang="en-US" i="1" dirty="0">
                <a:sym typeface="Symbol" panose="05050102010706020507" pitchFamily="18" charset="2"/>
              </a:rPr>
              <a:t> + </a:t>
            </a:r>
            <a:r>
              <a:rPr lang="en-US" i="1" baseline="-25000" dirty="0">
                <a:sym typeface="Symbol" panose="05050102010706020507" pitchFamily="18" charset="2"/>
              </a:rPr>
              <a:t>1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i="1" baseline="-25000" dirty="0">
                <a:sym typeface="Symbol" panose="05050102010706020507" pitchFamily="18" charset="2"/>
              </a:rPr>
              <a:t>1</a:t>
            </a:r>
            <a:r>
              <a:rPr lang="en-US" i="1" dirty="0">
                <a:sym typeface="Symbol" panose="05050102010706020507" pitchFamily="18" charset="2"/>
              </a:rPr>
              <a:t> + </a:t>
            </a:r>
            <a:r>
              <a:rPr lang="en-US" i="1" baseline="-25000" dirty="0">
                <a:sym typeface="Symbol" panose="05050102010706020507" pitchFamily="18" charset="2"/>
              </a:rPr>
              <a:t>2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i="1" baseline="-25000" dirty="0">
                <a:sym typeface="Symbol" panose="05050102010706020507" pitchFamily="18" charset="2"/>
              </a:rPr>
              <a:t>2</a:t>
            </a:r>
            <a:r>
              <a:rPr lang="en-US" i="1" dirty="0">
                <a:sym typeface="Symbol" panose="05050102010706020507" pitchFamily="18" charset="2"/>
              </a:rPr>
              <a:t>+ </a:t>
            </a:r>
            <a:r>
              <a:rPr lang="en-US" i="1" baseline="-25000" dirty="0">
                <a:sym typeface="Symbol" panose="05050102010706020507" pitchFamily="18" charset="2"/>
              </a:rPr>
              <a:t>3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i="1" baseline="-25000" dirty="0">
                <a:sym typeface="Symbol" panose="05050102010706020507" pitchFamily="18" charset="2"/>
              </a:rPr>
              <a:t>3</a:t>
            </a:r>
            <a:r>
              <a:rPr lang="en-US" i="1" dirty="0">
                <a:sym typeface="Symbol" panose="05050102010706020507" pitchFamily="18" charset="2"/>
              </a:rPr>
              <a:t>+ </a:t>
            </a:r>
            <a:r>
              <a:rPr lang="en-US" i="1" baseline="-25000" dirty="0">
                <a:sym typeface="Symbol" panose="05050102010706020507" pitchFamily="18" charset="2"/>
              </a:rPr>
              <a:t>4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i="1" baseline="-25000" dirty="0">
                <a:sym typeface="Symbol" panose="05050102010706020507" pitchFamily="18" charset="2"/>
              </a:rPr>
              <a:t>4</a:t>
            </a:r>
            <a:r>
              <a:rPr lang="en-US" i="1" dirty="0">
                <a:sym typeface="Symbol" panose="05050102010706020507" pitchFamily="18" charset="2"/>
              </a:rPr>
              <a:t> + </a:t>
            </a:r>
            <a:r>
              <a:rPr lang="en-US" i="1" baseline="-25000" dirty="0">
                <a:sym typeface="Symbol" panose="05050102010706020507" pitchFamily="18" charset="2"/>
              </a:rPr>
              <a:t>5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i="1" baseline="-25000" dirty="0">
                <a:sym typeface="Symbol" panose="05050102010706020507" pitchFamily="18" charset="2"/>
              </a:rPr>
              <a:t>5</a:t>
            </a:r>
            <a:endParaRPr lang="en-US" i="1" dirty="0">
              <a:sym typeface="Symbol" panose="05050102010706020507" pitchFamily="18" charset="2"/>
            </a:endParaRPr>
          </a:p>
          <a:p>
            <a:endParaRPr lang="en-US" i="1" dirty="0">
              <a:sym typeface="Symbol" panose="05050102010706020507" pitchFamily="18" charset="2"/>
            </a:endParaRPr>
          </a:p>
          <a:p>
            <a:r>
              <a:rPr lang="en-US" sz="2400" b="1" i="1" dirty="0">
                <a:sym typeface="Symbol" panose="05050102010706020507" pitchFamily="18" charset="2"/>
              </a:rPr>
              <a:t>Vectorized hypothesis: </a:t>
            </a:r>
          </a:p>
          <a:p>
            <a:pPr lvl="1"/>
            <a:endParaRPr lang="en-US" i="1" dirty="0">
              <a:sym typeface="Symbol" panose="05050102010706020507" pitchFamily="18" charset="2"/>
            </a:endParaRPr>
          </a:p>
          <a:p>
            <a:endParaRPr lang="en-US" i="1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i="1" dirty="0">
              <a:sym typeface="Symbol" panose="05050102010706020507" pitchFamily="18" charset="2"/>
            </a:endParaRPr>
          </a:p>
          <a:p>
            <a:endParaRPr lang="en-US" dirty="0">
              <a:sym typeface="Symbol" panose="05050102010706020507" pitchFamily="18" charset="2"/>
            </a:endParaRPr>
          </a:p>
          <a:p>
            <a:endParaRPr lang="en-US" dirty="0">
              <a:sym typeface="Symbol" panose="05050102010706020507" pitchFamily="18" charset="2"/>
            </a:endParaRP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846015" y="1219912"/>
                <a:ext cx="1201931" cy="206043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6015" y="1219912"/>
                <a:ext cx="1201931" cy="206043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10503936" y="1128573"/>
                <a:ext cx="1475084" cy="22431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⃑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2400" i="1" dirty="0">
                              <a:sym typeface="Symbol" panose="05050102010706020507" pitchFamily="18" charset="2"/>
                            </a:rPr>
                            <m:t>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 i="1" dirty="0">
                                      <a:sym typeface="Symbol" panose="05050102010706020507" pitchFamily="18" charset="2"/>
                                    </a:rPr>
                                    <m:t>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03936" y="1128573"/>
                <a:ext cx="1475084" cy="224311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243799" y="3632553"/>
                <a:ext cx="3710497" cy="5973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US" sz="3200" i="1" dirty="0">
                              <a:sym typeface="Symbol" panose="05050102010706020507" pitchFamily="18" charset="2"/>
                            </a:rPr>
                            <m:t>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)=</m:t>
                      </m:r>
                      <m:sSup>
                        <m:sSup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⃑"/>
                              <m:ctrlPr>
                                <a:rPr lang="en-US" sz="32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nor/>
                                </m:rPr>
                                <a:rPr lang="en-US" sz="3200" i="1" dirty="0">
                                  <a:sym typeface="Symbol" panose="05050102010706020507" pitchFamily="18" charset="2"/>
                                </a:rPr>
                                <m:t></m:t>
                              </m:r>
                            </m:e>
                          </m:acc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acc>
                        <m:accPr>
                          <m:chr m:val="⃑"/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sz="3200" b="0" i="1" dirty="0" smtClean="0">
                              <a:sym typeface="Symbol" panose="05050102010706020507" pitchFamily="18" charset="2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3799" y="3632553"/>
                <a:ext cx="3710497" cy="59734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1541422" y="4574048"/>
                <a:ext cx="9450921" cy="252210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sz="2400" i="1" dirty="0"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sz="2400" i="1" dirty="0"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sz="2400" i="1" dirty="0"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sz="2400" i="1" dirty="0"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sz="2400" i="1" dirty="0"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sz="2400" i="1" dirty="0">
                                <a:sym typeface="Symbol" panose="05050102010706020507" pitchFamily="18" charset="2"/>
                              </a:rPr>
                              <m:t>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∗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sub>
                            </m:sSub>
                          </m:e>
                        </m:eqArr>
                      </m:e>
                    </m:d>
                  </m:oMath>
                </a14:m>
                <a:r>
                  <a:rPr lang="en-US" sz="2400" dirty="0"/>
                  <a:t>=</a:t>
                </a:r>
                <a:r>
                  <a:rPr lang="en-US" sz="2400" i="1" dirty="0">
                    <a:sym typeface="Symbol" panose="05050102010706020507" pitchFamily="18" charset="2"/>
                  </a:rPr>
                  <a:t>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2400" i="1" dirty="0">
                    <a:sym typeface="Symbol" panose="05050102010706020507" pitchFamily="18" charset="2"/>
                  </a:rPr>
                  <a:t>x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0</a:t>
                </a:r>
                <a:r>
                  <a:rPr lang="en-US" sz="2400" i="1" dirty="0">
                    <a:sym typeface="Symbol" panose="05050102010706020507" pitchFamily="18" charset="2"/>
                  </a:rPr>
                  <a:t> +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2400" i="1" dirty="0">
                    <a:sym typeface="Symbol" panose="05050102010706020507" pitchFamily="18" charset="2"/>
                  </a:rPr>
                  <a:t>x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1</a:t>
                </a:r>
                <a:r>
                  <a:rPr lang="en-US" sz="2400" i="1" dirty="0">
                    <a:sym typeface="Symbol" panose="05050102010706020507" pitchFamily="18" charset="2"/>
                  </a:rPr>
                  <a:t> +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sz="2400" i="1" dirty="0">
                    <a:sym typeface="Symbol" panose="05050102010706020507" pitchFamily="18" charset="2"/>
                  </a:rPr>
                  <a:t>x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2</a:t>
                </a:r>
                <a:r>
                  <a:rPr lang="en-US" sz="2400" i="1" dirty="0">
                    <a:sym typeface="Symbol" panose="05050102010706020507" pitchFamily="18" charset="2"/>
                  </a:rPr>
                  <a:t>+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3</a:t>
                </a:r>
                <a:r>
                  <a:rPr lang="en-US" sz="2400" i="1" dirty="0">
                    <a:sym typeface="Symbol" panose="05050102010706020507" pitchFamily="18" charset="2"/>
                  </a:rPr>
                  <a:t>x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3</a:t>
                </a:r>
                <a:r>
                  <a:rPr lang="en-US" sz="2400" i="1" dirty="0">
                    <a:sym typeface="Symbol" panose="05050102010706020507" pitchFamily="18" charset="2"/>
                  </a:rPr>
                  <a:t>+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4</a:t>
                </a:r>
                <a:r>
                  <a:rPr lang="en-US" sz="2400" i="1" dirty="0">
                    <a:sym typeface="Symbol" panose="05050102010706020507" pitchFamily="18" charset="2"/>
                  </a:rPr>
                  <a:t>x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4</a:t>
                </a:r>
                <a:r>
                  <a:rPr lang="en-US" sz="2400" i="1" dirty="0">
                    <a:sym typeface="Symbol" panose="05050102010706020507" pitchFamily="18" charset="2"/>
                  </a:rPr>
                  <a:t> + 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5</a:t>
                </a:r>
                <a:r>
                  <a:rPr lang="en-US" sz="2400" i="1" dirty="0">
                    <a:sym typeface="Symbol" panose="05050102010706020507" pitchFamily="18" charset="2"/>
                  </a:rPr>
                  <a:t>x</a:t>
                </a:r>
                <a:r>
                  <a:rPr lang="en-US" sz="2400" i="1" baseline="-25000" dirty="0">
                    <a:sym typeface="Symbol" panose="05050102010706020507" pitchFamily="18" charset="2"/>
                  </a:rPr>
                  <a:t>5</a:t>
                </a:r>
                <a:endParaRPr lang="en-US" sz="2400" i="1" dirty="0">
                  <a:sym typeface="Symbol" panose="05050102010706020507" pitchFamily="18" charset="2"/>
                </a:endParaRPr>
              </a:p>
              <a:p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1422" y="4574048"/>
                <a:ext cx="9450921" cy="252210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105161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  <a:br>
              <a:rPr lang="en-US" dirty="0"/>
            </a:br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333542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4269214"/>
              </p:ext>
            </p:extLst>
          </p:nvPr>
        </p:nvGraphicFramePr>
        <p:xfrm>
          <a:off x="8229599" y="846836"/>
          <a:ext cx="3765038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2258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552780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487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br>
                        <a:rPr lang="en-US" dirty="0"/>
                      </a:br>
                      <a:r>
                        <a:rPr lang="en-US" dirty="0"/>
                        <a:t>(area)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  <a:br>
                        <a:rPr lang="en-US" dirty="0"/>
                      </a:br>
                      <a:r>
                        <a:rPr lang="en-US" dirty="0"/>
                        <a:t>(price)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728.7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0627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701.4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0458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71.47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760.2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6693851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60439" y="2163097"/>
            <a:ext cx="70890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X – inputs, features</a:t>
            </a:r>
          </a:p>
          <a:p>
            <a:r>
              <a:rPr lang="en-US" sz="2400" dirty="0"/>
              <a:t>Y – targets, labels</a:t>
            </a:r>
          </a:p>
          <a:p>
            <a:r>
              <a:rPr lang="en-US" sz="2400" dirty="0"/>
              <a:t>X</a:t>
            </a:r>
            <a:r>
              <a:rPr lang="en-US" sz="2400" dirty="0">
                <a:sym typeface="Symbol" panose="05050102010706020507" pitchFamily="18" charset="2"/>
              </a:rPr>
              <a:t></a:t>
            </a:r>
            <a:r>
              <a:rPr lang="en-US" sz="2400" dirty="0"/>
              <a:t>Y –training set</a:t>
            </a:r>
          </a:p>
          <a:p>
            <a:r>
              <a:rPr lang="en-US" sz="2400" dirty="0"/>
              <a:t>M –number of x</a:t>
            </a:r>
            <a:r>
              <a:rPr lang="en-US" sz="2400" dirty="0">
                <a:sym typeface="Symbol" panose="05050102010706020507" pitchFamily="18" charset="2"/>
              </a:rPr>
              <a:t> y </a:t>
            </a:r>
            <a:r>
              <a:rPr lang="en-US" sz="2400" dirty="0"/>
              <a:t>pairs </a:t>
            </a:r>
          </a:p>
        </p:txBody>
      </p:sp>
    </p:spTree>
    <p:extLst>
      <p:ext uri="{BB962C8B-B14F-4D97-AF65-F5344CB8AC3E}">
        <p14:creationId xmlns:p14="http://schemas.microsoft.com/office/powerpoint/2010/main" val="3165994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8319741"/>
              </p:ext>
            </p:extLst>
          </p:nvPr>
        </p:nvGraphicFramePr>
        <p:xfrm>
          <a:off x="8229599" y="846836"/>
          <a:ext cx="3765038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2258">
                  <a:extLst>
                    <a:ext uri="{9D8B030D-6E8A-4147-A177-3AD203B41FA5}">
                      <a16:colId xmlns:a16="http://schemas.microsoft.com/office/drawing/2014/main" val="3605375098"/>
                    </a:ext>
                  </a:extLst>
                </a:gridCol>
                <a:gridCol w="1552780">
                  <a:extLst>
                    <a:ext uri="{9D8B030D-6E8A-4147-A177-3AD203B41FA5}">
                      <a16:colId xmlns:a16="http://schemas.microsoft.com/office/drawing/2014/main" val="1075989194"/>
                    </a:ext>
                  </a:extLst>
                </a:gridCol>
              </a:tblGrid>
              <a:tr h="5487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br>
                        <a:rPr lang="en-US" dirty="0"/>
                      </a:br>
                      <a:r>
                        <a:rPr lang="en-US" dirty="0"/>
                        <a:t>(area)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  <a:br>
                        <a:rPr lang="en-US" dirty="0"/>
                      </a:br>
                      <a:r>
                        <a:rPr lang="en-US" dirty="0"/>
                        <a:t>(price)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42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8968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453.6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1707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728.7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0627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701.4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0458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71.47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760.2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6693851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740310" y="1981978"/>
            <a:ext cx="4257368" cy="735568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Dataset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312606" y="3459510"/>
            <a:ext cx="5112775" cy="1122320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Learning algorithm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345425" y="5300714"/>
            <a:ext cx="1047136" cy="88035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h</a:t>
            </a:r>
          </a:p>
        </p:txBody>
      </p:sp>
      <p:sp>
        <p:nvSpPr>
          <p:cNvPr id="4" name="Down Arrow 3"/>
          <p:cNvSpPr/>
          <p:nvPr/>
        </p:nvSpPr>
        <p:spPr>
          <a:xfrm>
            <a:off x="3726426" y="2851355"/>
            <a:ext cx="285135" cy="4897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>
            <a:off x="3721509" y="4714575"/>
            <a:ext cx="285135" cy="4897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/>
          <p:cNvSpPr/>
          <p:nvPr/>
        </p:nvSpPr>
        <p:spPr>
          <a:xfrm>
            <a:off x="2153264" y="5663381"/>
            <a:ext cx="1081551" cy="127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4503171" y="5663381"/>
            <a:ext cx="1081551" cy="127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43564" y="5373348"/>
            <a:ext cx="1337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Size of house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84722" y="5386949"/>
            <a:ext cx="19762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Predicted price</a:t>
            </a:r>
          </a:p>
        </p:txBody>
      </p:sp>
    </p:spTree>
    <p:extLst>
      <p:ext uri="{BB962C8B-B14F-4D97-AF65-F5344CB8AC3E}">
        <p14:creationId xmlns:p14="http://schemas.microsoft.com/office/powerpoint/2010/main" val="394285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740310" y="1981978"/>
            <a:ext cx="4257368" cy="735568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Dataset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312606" y="3459510"/>
            <a:ext cx="5112775" cy="1122320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Learning algorithm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345425" y="5300714"/>
            <a:ext cx="1047136" cy="88035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h</a:t>
            </a:r>
          </a:p>
        </p:txBody>
      </p:sp>
      <p:sp>
        <p:nvSpPr>
          <p:cNvPr id="4" name="Down Arrow 3"/>
          <p:cNvSpPr/>
          <p:nvPr/>
        </p:nvSpPr>
        <p:spPr>
          <a:xfrm>
            <a:off x="3726426" y="2851355"/>
            <a:ext cx="285135" cy="4897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Down Arrow 10"/>
          <p:cNvSpPr/>
          <p:nvPr/>
        </p:nvSpPr>
        <p:spPr>
          <a:xfrm>
            <a:off x="3721509" y="4714575"/>
            <a:ext cx="285135" cy="4897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ight Arrow 4"/>
          <p:cNvSpPr/>
          <p:nvPr/>
        </p:nvSpPr>
        <p:spPr>
          <a:xfrm>
            <a:off x="2153264" y="5663381"/>
            <a:ext cx="1081551" cy="127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>
            <a:off x="4503171" y="5663381"/>
            <a:ext cx="1081551" cy="127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43564" y="5373348"/>
            <a:ext cx="1337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Size of house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84722" y="5386949"/>
            <a:ext cx="19762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Predicted price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61006" y="1268361"/>
            <a:ext cx="413938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How to denote </a:t>
            </a:r>
            <a:r>
              <a:rPr lang="en-US" sz="3200" i="1" dirty="0"/>
              <a:t>h?</a:t>
            </a:r>
          </a:p>
          <a:p>
            <a:endParaRPr lang="en-US" sz="3200" i="1" dirty="0"/>
          </a:p>
          <a:p>
            <a:r>
              <a:rPr lang="en-US" sz="4000" i="1" dirty="0"/>
              <a:t>h</a:t>
            </a:r>
            <a:r>
              <a:rPr lang="en-US" sz="4000" i="1" baseline="-25000" dirty="0">
                <a:sym typeface="Symbol" panose="05050102010706020507" pitchFamily="18" charset="2"/>
              </a:rPr>
              <a:t></a:t>
            </a:r>
            <a:r>
              <a:rPr lang="en-US" sz="4000" i="1" dirty="0">
                <a:sym typeface="Symbol" panose="05050102010706020507" pitchFamily="18" charset="2"/>
              </a:rPr>
              <a:t>(x)= </a:t>
            </a:r>
            <a:r>
              <a:rPr lang="en-US" sz="4000" i="1" baseline="-25000" dirty="0">
                <a:sym typeface="Symbol" panose="05050102010706020507" pitchFamily="18" charset="2"/>
              </a:rPr>
              <a:t>0</a:t>
            </a:r>
            <a:r>
              <a:rPr lang="en-US" sz="4000" i="1" dirty="0">
                <a:sym typeface="Symbol" panose="05050102010706020507" pitchFamily="18" charset="2"/>
              </a:rPr>
              <a:t> + </a:t>
            </a:r>
            <a:r>
              <a:rPr lang="en-US" sz="4000" i="1" baseline="-25000" dirty="0">
                <a:sym typeface="Symbol" panose="05050102010706020507" pitchFamily="18" charset="2"/>
              </a:rPr>
              <a:t>1</a:t>
            </a:r>
            <a:r>
              <a:rPr lang="en-US" sz="4000" i="1" dirty="0">
                <a:sym typeface="Symbol" panose="05050102010706020507" pitchFamily="18" charset="2"/>
              </a:rPr>
              <a:t>x</a:t>
            </a:r>
            <a:r>
              <a:rPr lang="en-US" sz="3200" i="1" dirty="0">
                <a:sym typeface="Symbol" panose="05050102010706020507" pitchFamily="18" charset="2"/>
              </a:rPr>
              <a:t> </a:t>
            </a:r>
            <a:endParaRPr lang="en-US" sz="3200" i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621" y="3167975"/>
            <a:ext cx="3524150" cy="230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194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Question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66683" y="1848169"/>
            <a:ext cx="413938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/>
              <a:t>h</a:t>
            </a:r>
            <a:r>
              <a:rPr lang="en-US" sz="4000" i="1" baseline="-25000" dirty="0">
                <a:sym typeface="Symbol" panose="05050102010706020507" pitchFamily="18" charset="2"/>
              </a:rPr>
              <a:t></a:t>
            </a:r>
            <a:r>
              <a:rPr lang="en-US" sz="4000" i="1" dirty="0">
                <a:sym typeface="Symbol" panose="05050102010706020507" pitchFamily="18" charset="2"/>
              </a:rPr>
              <a:t>(x)= </a:t>
            </a:r>
            <a:r>
              <a:rPr lang="en-US" sz="4000" i="1" baseline="-25000" dirty="0">
                <a:sym typeface="Symbol" panose="05050102010706020507" pitchFamily="18" charset="2"/>
              </a:rPr>
              <a:t>0</a:t>
            </a:r>
            <a:r>
              <a:rPr lang="en-US" sz="4000" i="1" dirty="0">
                <a:sym typeface="Symbol" panose="05050102010706020507" pitchFamily="18" charset="2"/>
              </a:rPr>
              <a:t> + </a:t>
            </a:r>
            <a:r>
              <a:rPr lang="en-US" sz="4000" i="1" baseline="-25000" dirty="0">
                <a:sym typeface="Symbol" panose="05050102010706020507" pitchFamily="18" charset="2"/>
              </a:rPr>
              <a:t>1</a:t>
            </a:r>
            <a:r>
              <a:rPr lang="en-US" sz="4000" i="1" dirty="0">
                <a:sym typeface="Symbol" panose="05050102010706020507" pitchFamily="18" charset="2"/>
              </a:rPr>
              <a:t>x</a:t>
            </a:r>
          </a:p>
          <a:p>
            <a:endParaRPr lang="en-US" sz="4000" i="1" dirty="0">
              <a:sym typeface="Symbol" panose="05050102010706020507" pitchFamily="18" charset="2"/>
            </a:endParaRPr>
          </a:p>
          <a:p>
            <a:pPr marL="514350" indent="-514350">
              <a:buAutoNum type="alphaLcParenR"/>
            </a:pPr>
            <a:r>
              <a:rPr lang="en-US" sz="3200" i="1" dirty="0">
                <a:sym typeface="Symbol" panose="05050102010706020507" pitchFamily="18" charset="2"/>
              </a:rPr>
              <a:t></a:t>
            </a:r>
            <a:r>
              <a:rPr lang="en-US" sz="3200" i="1" baseline="-25000" dirty="0">
                <a:sym typeface="Symbol" panose="05050102010706020507" pitchFamily="18" charset="2"/>
              </a:rPr>
              <a:t>0</a:t>
            </a:r>
            <a:r>
              <a:rPr lang="en-US" sz="3200" i="1" dirty="0">
                <a:sym typeface="Symbol" panose="05050102010706020507" pitchFamily="18" charset="2"/>
              </a:rPr>
              <a:t> = 0, </a:t>
            </a:r>
            <a:r>
              <a:rPr lang="en-US" sz="3200" i="1" baseline="-25000" dirty="0">
                <a:sym typeface="Symbol" panose="05050102010706020507" pitchFamily="18" charset="2"/>
              </a:rPr>
              <a:t>1</a:t>
            </a:r>
            <a:r>
              <a:rPr lang="en-US" sz="3200" i="1" dirty="0">
                <a:sym typeface="Symbol" panose="05050102010706020507" pitchFamily="18" charset="2"/>
              </a:rPr>
              <a:t> = 1</a:t>
            </a:r>
          </a:p>
          <a:p>
            <a:pPr marL="514350" indent="-514350">
              <a:buFontTx/>
              <a:buAutoNum type="alphaLcParenR"/>
            </a:pPr>
            <a:r>
              <a:rPr lang="en-US" sz="3200" i="1" dirty="0">
                <a:sym typeface="Symbol" panose="05050102010706020507" pitchFamily="18" charset="2"/>
              </a:rPr>
              <a:t></a:t>
            </a:r>
            <a:r>
              <a:rPr lang="en-US" sz="3200" i="1" baseline="-25000" dirty="0">
                <a:sym typeface="Symbol" panose="05050102010706020507" pitchFamily="18" charset="2"/>
              </a:rPr>
              <a:t>0</a:t>
            </a:r>
            <a:r>
              <a:rPr lang="en-US" sz="3200" i="1" dirty="0">
                <a:sym typeface="Symbol" panose="05050102010706020507" pitchFamily="18" charset="2"/>
              </a:rPr>
              <a:t> = 1, </a:t>
            </a:r>
            <a:r>
              <a:rPr lang="en-US" sz="3200" i="1" baseline="-25000" dirty="0">
                <a:sym typeface="Symbol" panose="05050102010706020507" pitchFamily="18" charset="2"/>
              </a:rPr>
              <a:t>1</a:t>
            </a:r>
            <a:r>
              <a:rPr lang="en-US" sz="3200" i="1" dirty="0">
                <a:sym typeface="Symbol" panose="05050102010706020507" pitchFamily="18" charset="2"/>
              </a:rPr>
              <a:t> = 0</a:t>
            </a:r>
          </a:p>
          <a:p>
            <a:pPr marL="514350" indent="-514350">
              <a:buFontTx/>
              <a:buAutoNum type="alphaLcParenR"/>
            </a:pPr>
            <a:r>
              <a:rPr lang="en-US" sz="3200" i="1" dirty="0">
                <a:sym typeface="Symbol" panose="05050102010706020507" pitchFamily="18" charset="2"/>
              </a:rPr>
              <a:t></a:t>
            </a:r>
            <a:r>
              <a:rPr lang="en-US" sz="3200" i="1" baseline="-25000" dirty="0">
                <a:sym typeface="Symbol" panose="05050102010706020507" pitchFamily="18" charset="2"/>
              </a:rPr>
              <a:t>0</a:t>
            </a:r>
            <a:r>
              <a:rPr lang="en-US" sz="3200" i="1" dirty="0">
                <a:sym typeface="Symbol" panose="05050102010706020507" pitchFamily="18" charset="2"/>
              </a:rPr>
              <a:t> = 2, </a:t>
            </a:r>
            <a:r>
              <a:rPr lang="en-US" sz="3200" i="1" baseline="-25000" dirty="0">
                <a:sym typeface="Symbol" panose="05050102010706020507" pitchFamily="18" charset="2"/>
              </a:rPr>
              <a:t>1</a:t>
            </a:r>
            <a:r>
              <a:rPr lang="en-US" sz="3200" i="1" dirty="0">
                <a:sym typeface="Symbol" panose="05050102010706020507" pitchFamily="18" charset="2"/>
              </a:rPr>
              <a:t> = 2</a:t>
            </a:r>
          </a:p>
          <a:p>
            <a:pPr marL="514350" indent="-514350">
              <a:buFontTx/>
              <a:buAutoNum type="alphaLcParenR"/>
            </a:pPr>
            <a:r>
              <a:rPr lang="en-US" sz="3200" i="1" dirty="0">
                <a:sym typeface="Symbol" panose="05050102010706020507" pitchFamily="18" charset="2"/>
              </a:rPr>
              <a:t></a:t>
            </a:r>
            <a:r>
              <a:rPr lang="en-US" sz="3200" i="1" baseline="-25000" dirty="0">
                <a:sym typeface="Symbol" panose="05050102010706020507" pitchFamily="18" charset="2"/>
              </a:rPr>
              <a:t>0</a:t>
            </a:r>
            <a:r>
              <a:rPr lang="en-US" sz="3200" i="1" dirty="0">
                <a:sym typeface="Symbol" panose="05050102010706020507" pitchFamily="18" charset="2"/>
              </a:rPr>
              <a:t> = 2, </a:t>
            </a:r>
            <a:r>
              <a:rPr lang="en-US" sz="3200" i="1" baseline="-25000" dirty="0">
                <a:sym typeface="Symbol" panose="05050102010706020507" pitchFamily="18" charset="2"/>
              </a:rPr>
              <a:t>1</a:t>
            </a:r>
            <a:r>
              <a:rPr lang="en-US" sz="3200" i="1" dirty="0">
                <a:sym typeface="Symbol" panose="05050102010706020507" pitchFamily="18" charset="2"/>
              </a:rPr>
              <a:t> = 1</a:t>
            </a:r>
          </a:p>
          <a:p>
            <a:pPr marL="514350" indent="-514350">
              <a:buFontTx/>
              <a:buAutoNum type="alphaLcParenR"/>
            </a:pPr>
            <a:r>
              <a:rPr lang="en-US" sz="3200" i="1" dirty="0">
                <a:sym typeface="Symbol" panose="05050102010706020507" pitchFamily="18" charset="2"/>
              </a:rPr>
              <a:t></a:t>
            </a:r>
            <a:r>
              <a:rPr lang="en-US" sz="3200" i="1" baseline="-25000" dirty="0">
                <a:sym typeface="Symbol" panose="05050102010706020507" pitchFamily="18" charset="2"/>
              </a:rPr>
              <a:t>0</a:t>
            </a:r>
            <a:r>
              <a:rPr lang="en-US" sz="3200" i="1" dirty="0">
                <a:sym typeface="Symbol" panose="05050102010706020507" pitchFamily="18" charset="2"/>
              </a:rPr>
              <a:t> = 1, </a:t>
            </a:r>
            <a:r>
              <a:rPr lang="en-US" sz="3200" i="1" baseline="-25000" dirty="0">
                <a:sym typeface="Symbol" panose="05050102010706020507" pitchFamily="18" charset="2"/>
              </a:rPr>
              <a:t>1</a:t>
            </a:r>
            <a:r>
              <a:rPr lang="en-US" sz="3200" i="1" dirty="0">
                <a:sym typeface="Symbol" panose="05050102010706020507" pitchFamily="18" charset="2"/>
              </a:rPr>
              <a:t> = 2</a:t>
            </a:r>
          </a:p>
          <a:p>
            <a:pPr marL="514350" indent="-514350">
              <a:buFontTx/>
              <a:buAutoNum type="alphaLcParenR"/>
            </a:pPr>
            <a:endParaRPr lang="en-US" sz="3200" i="1" dirty="0">
              <a:sym typeface="Symbol" panose="05050102010706020507" pitchFamily="18" charset="2"/>
            </a:endParaRPr>
          </a:p>
          <a:p>
            <a:pPr marL="514350" indent="-514350">
              <a:buAutoNum type="alphaLcParenR"/>
            </a:pPr>
            <a:endParaRPr lang="en-US" sz="32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3265" y="2349614"/>
            <a:ext cx="5569156" cy="335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016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2009</TotalTime>
  <Words>2277</Words>
  <Application>Microsoft Office PowerPoint</Application>
  <PresentationFormat>Widescreen</PresentationFormat>
  <Paragraphs>661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5" baseType="lpstr">
      <vt:lpstr>Arial</vt:lpstr>
      <vt:lpstr>Calibri</vt:lpstr>
      <vt:lpstr>Cambria Math</vt:lpstr>
      <vt:lpstr>Rockwell</vt:lpstr>
      <vt:lpstr>Rockwell Condensed</vt:lpstr>
      <vt:lpstr>Wingdings</vt:lpstr>
      <vt:lpstr>Wood Type</vt:lpstr>
      <vt:lpstr>Linear Regression</vt:lpstr>
      <vt:lpstr>Model</vt:lpstr>
      <vt:lpstr>Dataset</vt:lpstr>
      <vt:lpstr>Regression</vt:lpstr>
      <vt:lpstr>Regression</vt:lpstr>
      <vt:lpstr>Notation</vt:lpstr>
      <vt:lpstr>Notation</vt:lpstr>
      <vt:lpstr>Model</vt:lpstr>
      <vt:lpstr>Quick Question</vt:lpstr>
      <vt:lpstr>How to prepare the modeL</vt:lpstr>
      <vt:lpstr>Cost function</vt:lpstr>
      <vt:lpstr>PowerPoint Presentation</vt:lpstr>
      <vt:lpstr>Cos function for 2 Parameters</vt:lpstr>
      <vt:lpstr>Contour Plot</vt:lpstr>
      <vt:lpstr>Gradient Descent</vt:lpstr>
      <vt:lpstr>Gradient Descent – Outline (1/2)</vt:lpstr>
      <vt:lpstr>Gradient Descent – Outline (2/2)</vt:lpstr>
      <vt:lpstr>Gradient Descent - algorIthm</vt:lpstr>
      <vt:lpstr>Gradient Descent -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Gradient Descent – Length of the jump</vt:lpstr>
      <vt:lpstr>Gradient Descent – Computing Derivative</vt:lpstr>
      <vt:lpstr>Computing Derivatives</vt:lpstr>
      <vt:lpstr>Computing Derivatives</vt:lpstr>
      <vt:lpstr>Computing Derivatives</vt:lpstr>
      <vt:lpstr>Computing Derivatives</vt:lpstr>
      <vt:lpstr>Computing Derivatives</vt:lpstr>
      <vt:lpstr>Computing Derivatives</vt:lpstr>
      <vt:lpstr>Computing Derivatives</vt:lpstr>
      <vt:lpstr>Computing Derivatives</vt:lpstr>
      <vt:lpstr>Computing Derivatives</vt:lpstr>
      <vt:lpstr>Computing Derivatives</vt:lpstr>
      <vt:lpstr>Computing Derivatives</vt:lpstr>
      <vt:lpstr>Computing Derivatives</vt:lpstr>
      <vt:lpstr>Computing Derivatives</vt:lpstr>
      <vt:lpstr>Computing Derivatives</vt:lpstr>
      <vt:lpstr>Linear Regression - Summary</vt:lpstr>
      <vt:lpstr>Linear Regression – Using many Inputs</vt:lpstr>
      <vt:lpstr>Why do we need Multiple inputs?</vt:lpstr>
      <vt:lpstr>Why do we need Multiple inputs?</vt:lpstr>
      <vt:lpstr>Why do we need Multiple inputs?</vt:lpstr>
      <vt:lpstr>Algorytm</vt:lpstr>
      <vt:lpstr>Linear Regression – NonLinearity</vt:lpstr>
      <vt:lpstr>Nonlinearity - Why?</vt:lpstr>
      <vt:lpstr>Nonlinearity - Why?</vt:lpstr>
      <vt:lpstr>Nonlinearity - Why?</vt:lpstr>
      <vt:lpstr>Algorytm</vt:lpstr>
      <vt:lpstr>Nonlinearity and the number of features</vt:lpstr>
      <vt:lpstr>Vector Notation</vt:lpstr>
      <vt:lpstr>Thank you 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Regresja liniowa</dc:title>
  <dc:creator>Przemek</dc:creator>
  <cp:lastModifiedBy>Przemyslaw Michal Sekula</cp:lastModifiedBy>
  <cp:revision>68</cp:revision>
  <dcterms:created xsi:type="dcterms:W3CDTF">2017-04-08T16:01:35Z</dcterms:created>
  <dcterms:modified xsi:type="dcterms:W3CDTF">2021-10-11T08:35:24Z</dcterms:modified>
</cp:coreProperties>
</file>

<file path=docProps/thumbnail.jpeg>
</file>